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83652" y="1371600"/>
            <a:ext cx="218440" cy="5486400"/>
          </a:xfrm>
          <a:custGeom>
            <a:avLst/>
            <a:gdLst/>
            <a:ahLst/>
            <a:cxnLst/>
            <a:rect l="l" t="t" r="r" b="b"/>
            <a:pathLst>
              <a:path w="218440" h="5486400">
                <a:moveTo>
                  <a:pt x="217931" y="0"/>
                </a:moveTo>
                <a:lnTo>
                  <a:pt x="155022" y="42095"/>
                </a:lnTo>
                <a:lnTo>
                  <a:pt x="121139" y="73946"/>
                </a:lnTo>
                <a:lnTo>
                  <a:pt x="90800" y="109224"/>
                </a:lnTo>
                <a:lnTo>
                  <a:pt x="64305" y="147629"/>
                </a:lnTo>
                <a:lnTo>
                  <a:pt x="41955" y="188859"/>
                </a:lnTo>
                <a:lnTo>
                  <a:pt x="24050" y="232616"/>
                </a:lnTo>
                <a:lnTo>
                  <a:pt x="10888" y="278600"/>
                </a:lnTo>
                <a:lnTo>
                  <a:pt x="2772" y="326510"/>
                </a:lnTo>
                <a:lnTo>
                  <a:pt x="0" y="376047"/>
                </a:lnTo>
                <a:lnTo>
                  <a:pt x="0" y="5486399"/>
                </a:lnTo>
                <a:lnTo>
                  <a:pt x="217931" y="5486399"/>
                </a:lnTo>
                <a:lnTo>
                  <a:pt x="217931" y="0"/>
                </a:lnTo>
                <a:close/>
              </a:path>
            </a:pathLst>
          </a:custGeom>
          <a:solidFill>
            <a:srgbClr val="EDE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8800" y="414273"/>
            <a:ext cx="7525384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500" y="2991942"/>
            <a:ext cx="11049000" cy="336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6939" y="6464680"/>
            <a:ext cx="33655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4680"/>
            <a:ext cx="2444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1557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9600" y="3428998"/>
            <a:ext cx="3834892" cy="2308196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4000" b="1" spc="-10" dirty="0">
                <a:solidFill>
                  <a:srgbClr val="FFFFFF"/>
                </a:solidFill>
                <a:latin typeface="Calibri"/>
                <a:cs typeface="Calibri"/>
              </a:rPr>
              <a:t>SpaceY</a:t>
            </a:r>
            <a:endParaRPr sz="4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4000" b="1" spc="-14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4000" b="1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150" dirty="0">
                <a:solidFill>
                  <a:srgbClr val="FFFFFF"/>
                </a:solidFill>
                <a:latin typeface="Calibri"/>
                <a:cs typeface="Calibri"/>
              </a:rPr>
              <a:t>Stage</a:t>
            </a:r>
            <a:r>
              <a:rPr sz="4000" b="1"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00" b="1" spc="-80" dirty="0">
                <a:solidFill>
                  <a:srgbClr val="FFFFFF"/>
                </a:solidFill>
                <a:latin typeface="Calibri"/>
                <a:cs typeface="Calibri"/>
              </a:rPr>
              <a:t>Reuse</a:t>
            </a:r>
            <a:endParaRPr sz="4000" dirty="0">
              <a:latin typeface="Calibri"/>
              <a:cs typeface="Calibri"/>
            </a:endParaRPr>
          </a:p>
          <a:p>
            <a:pPr marL="12700" marR="2044064">
              <a:lnSpc>
                <a:spcPts val="2690"/>
              </a:lnSpc>
              <a:spcBef>
                <a:spcPts val="1630"/>
              </a:spcBef>
            </a:pPr>
            <a:r>
              <a:rPr lang="en-IN" sz="2800" b="1" spc="-110" dirty="0">
                <a:solidFill>
                  <a:srgbClr val="FFFFFF"/>
                </a:solidFill>
                <a:latin typeface="Calibri"/>
                <a:cs typeface="Calibri"/>
              </a:rPr>
              <a:t>Pritpal Singh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IN" sz="2800" b="1" spc="-145" dirty="0">
                <a:solidFill>
                  <a:srgbClr val="FFFFFF"/>
                </a:solidFill>
                <a:latin typeface="Calibri"/>
                <a:cs typeface="Calibri"/>
              </a:rPr>
              <a:t>14/8</a:t>
            </a:r>
            <a:r>
              <a:rPr sz="2800" b="1" spc="-145" dirty="0">
                <a:solidFill>
                  <a:srgbClr val="FFFFFF"/>
                </a:solidFill>
                <a:latin typeface="Calibri"/>
                <a:cs typeface="Calibri"/>
              </a:rPr>
              <a:t>/2023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800" y="1284477"/>
            <a:ext cx="6244590" cy="3505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Charts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Flight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Number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vs.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Payload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Flight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Number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vs.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Site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Payload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(kg)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vs.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20" dirty="0">
                <a:latin typeface="Tahoma"/>
                <a:cs typeface="Tahoma"/>
              </a:rPr>
              <a:t> Site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Payload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(kg)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35" dirty="0">
                <a:latin typeface="Tahoma"/>
                <a:cs typeface="Tahoma"/>
              </a:rPr>
              <a:t>vs.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Orbit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type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10000"/>
              </a:lnSpc>
              <a:spcBef>
                <a:spcPts val="129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0" dirty="0">
                <a:latin typeface="Tahoma"/>
                <a:cs typeface="Tahoma"/>
              </a:rPr>
              <a:t>View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relationship </a:t>
            </a:r>
            <a:r>
              <a:rPr sz="1400" spc="50" dirty="0">
                <a:latin typeface="Tahoma"/>
                <a:cs typeface="Tahoma"/>
              </a:rPr>
              <a:t>by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scatter</a:t>
            </a:r>
            <a:r>
              <a:rPr sz="1400" b="1" spc="-30" dirty="0">
                <a:latin typeface="Tahoma"/>
                <a:cs typeface="Tahoma"/>
              </a:rPr>
              <a:t> plots</a:t>
            </a:r>
            <a:r>
              <a:rPr sz="1400" spc="-30" dirty="0">
                <a:latin typeface="Tahoma"/>
                <a:cs typeface="Tahoma"/>
              </a:rPr>
              <a:t>.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variables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could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85" dirty="0">
                <a:latin typeface="Tahoma"/>
                <a:cs typeface="Tahoma"/>
              </a:rPr>
              <a:t>be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useful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for </a:t>
            </a:r>
            <a:r>
              <a:rPr sz="1400" dirty="0">
                <a:latin typeface="Tahoma"/>
                <a:cs typeface="Tahoma"/>
              </a:rPr>
              <a:t>machine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learning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if</a:t>
            </a:r>
            <a:r>
              <a:rPr sz="1400" spc="1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relationship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exists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Show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comparisons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among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discrete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categories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bar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charts</a:t>
            </a:r>
            <a:r>
              <a:rPr sz="1400" spc="-65" dirty="0">
                <a:latin typeface="Tahoma"/>
                <a:cs typeface="Tahoma"/>
              </a:rPr>
              <a:t>.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Bar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charts</a:t>
            </a:r>
            <a:endParaRPr sz="140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latin typeface="Tahoma"/>
                <a:cs typeface="Tahoma"/>
              </a:rPr>
              <a:t>show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relationships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among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categories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measured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value.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EDA</a:t>
            </a:r>
            <a:r>
              <a:rPr spc="-200" dirty="0"/>
              <a:t> </a:t>
            </a:r>
            <a:r>
              <a:rPr spc="-125" dirty="0"/>
              <a:t>with</a:t>
            </a:r>
            <a:r>
              <a:rPr spc="-165" dirty="0"/>
              <a:t> </a:t>
            </a:r>
            <a:r>
              <a:rPr spc="-70" dirty="0"/>
              <a:t>Visualization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800" y="1284477"/>
            <a:ext cx="6067425" cy="5125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Queries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Tahoma"/>
                <a:cs typeface="Tahoma"/>
              </a:rPr>
              <a:t>Display: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Names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unique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sites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5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records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where launch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begins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‘CCA’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-20" dirty="0">
                <a:latin typeface="Tahoma"/>
                <a:cs typeface="Tahoma"/>
              </a:rPr>
              <a:t>Total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payload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carried </a:t>
            </a:r>
            <a:r>
              <a:rPr sz="1400" spc="50" dirty="0">
                <a:latin typeface="Tahoma"/>
                <a:cs typeface="Tahoma"/>
              </a:rPr>
              <a:t>by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boosters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launched </a:t>
            </a:r>
            <a:r>
              <a:rPr sz="1400" spc="50" dirty="0">
                <a:latin typeface="Tahoma"/>
                <a:cs typeface="Tahoma"/>
              </a:rPr>
              <a:t>by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100" dirty="0">
                <a:latin typeface="Tahoma"/>
                <a:cs typeface="Tahoma"/>
              </a:rPr>
              <a:t>NASA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(CRS)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Average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payload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carried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by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booster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version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v1.1.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400" b="1" spc="-20" dirty="0">
                <a:latin typeface="Tahoma"/>
                <a:cs typeface="Tahoma"/>
              </a:rPr>
              <a:t>List: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Date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first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ground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pad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Names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boosters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which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had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drone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ship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have</a:t>
            </a:r>
            <a:endParaRPr sz="140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400" spc="45" dirty="0">
                <a:latin typeface="Tahoma"/>
                <a:cs typeface="Tahoma"/>
              </a:rPr>
              <a:t>payload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greater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4,000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but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less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6,000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-20" dirty="0">
                <a:latin typeface="Tahoma"/>
                <a:cs typeface="Tahoma"/>
              </a:rPr>
              <a:t>Total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number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 </a:t>
            </a:r>
            <a:r>
              <a:rPr sz="1400" dirty="0">
                <a:latin typeface="Tahoma"/>
                <a:cs typeface="Tahoma"/>
              </a:rPr>
              <a:t>failed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missions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Names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booster versions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which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carried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max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payload</a:t>
            </a: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10000"/>
              </a:lnSpc>
              <a:spcBef>
                <a:spcPts val="10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Failed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outcomes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drone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ship,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their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booster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version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months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year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2015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Count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9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outcomes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between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2010-06-04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2017-03-20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(desc)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EDA</a:t>
            </a:r>
            <a:r>
              <a:rPr spc="-229" dirty="0"/>
              <a:t> </a:t>
            </a:r>
            <a:r>
              <a:rPr spc="-110" dirty="0"/>
              <a:t>with</a:t>
            </a:r>
            <a:r>
              <a:rPr spc="-130" dirty="0"/>
              <a:t> </a:t>
            </a:r>
            <a:r>
              <a:rPr spc="-25" dirty="0"/>
              <a:t>SQL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8800" y="1284477"/>
            <a:ext cx="6376670" cy="1507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Markers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Indicating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Launch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Sites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110" dirty="0">
                <a:latin typeface="Tahoma"/>
                <a:cs typeface="Tahoma"/>
              </a:rPr>
              <a:t>Added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4471C4"/>
                </a:solidFill>
                <a:latin typeface="Tahoma"/>
                <a:cs typeface="Tahoma"/>
              </a:rPr>
              <a:t>blue</a:t>
            </a:r>
            <a:r>
              <a:rPr sz="1400" b="1" spc="-45" dirty="0">
                <a:solidFill>
                  <a:srgbClr val="4471C4"/>
                </a:solidFill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circle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at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NASA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Johnson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Space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Center's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coordinate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400" b="1" dirty="0">
                <a:latin typeface="Tahoma"/>
                <a:cs typeface="Tahoma"/>
              </a:rPr>
              <a:t>popup</a:t>
            </a:r>
            <a:r>
              <a:rPr sz="1400" b="1" spc="7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label</a:t>
            </a:r>
            <a:r>
              <a:rPr sz="1400" b="1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showing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name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latitude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longitude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coordinates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10" dirty="0">
                <a:latin typeface="Tahoma"/>
                <a:cs typeface="Tahoma"/>
              </a:rPr>
              <a:t>Added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Tahoma"/>
                <a:cs typeface="Tahoma"/>
              </a:rPr>
              <a:t>red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circles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at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all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launch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sites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coordinates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popup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label</a:t>
            </a:r>
            <a:endParaRPr sz="140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latin typeface="Tahoma"/>
                <a:cs typeface="Tahoma"/>
              </a:rPr>
              <a:t>showing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name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name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latitude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longitude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coordinates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Map</a:t>
            </a:r>
            <a:r>
              <a:rPr spc="-175" dirty="0"/>
              <a:t> </a:t>
            </a:r>
            <a:r>
              <a:rPr spc="-114" dirty="0"/>
              <a:t>with</a:t>
            </a:r>
            <a:r>
              <a:rPr spc="-140" dirty="0"/>
              <a:t> </a:t>
            </a:r>
            <a:r>
              <a:rPr spc="-45" dirty="0"/>
              <a:t>Folium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58800" y="3320288"/>
            <a:ext cx="6181090" cy="1108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Colored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Markers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Launch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Outcomes</a:t>
            </a: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10000"/>
              </a:lnSpc>
              <a:spcBef>
                <a:spcPts val="129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10" dirty="0">
                <a:latin typeface="Tahoma"/>
                <a:cs typeface="Tahoma"/>
              </a:rPr>
              <a:t>Added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colored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markers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successful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(</a:t>
            </a:r>
            <a:r>
              <a:rPr sz="1400" b="1" spc="-50" dirty="0">
                <a:solidFill>
                  <a:srgbClr val="00AF50"/>
                </a:solidFill>
                <a:latin typeface="Tahoma"/>
                <a:cs typeface="Tahoma"/>
              </a:rPr>
              <a:t>green</a:t>
            </a:r>
            <a:r>
              <a:rPr sz="1400" spc="-50" dirty="0">
                <a:latin typeface="Tahoma"/>
                <a:cs typeface="Tahoma"/>
              </a:rPr>
              <a:t>)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unsuccessful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(</a:t>
            </a:r>
            <a:r>
              <a:rPr sz="1400" b="1" spc="-10" dirty="0">
                <a:solidFill>
                  <a:srgbClr val="FF0000"/>
                </a:solidFill>
                <a:latin typeface="Tahoma"/>
                <a:cs typeface="Tahoma"/>
              </a:rPr>
              <a:t>red</a:t>
            </a:r>
            <a:r>
              <a:rPr sz="1400" spc="-10" dirty="0">
                <a:latin typeface="Tahoma"/>
                <a:cs typeface="Tahoma"/>
              </a:rPr>
              <a:t>) </a:t>
            </a:r>
            <a:r>
              <a:rPr sz="1400" b="1" spc="-35" dirty="0">
                <a:latin typeface="Tahoma"/>
                <a:cs typeface="Tahoma"/>
              </a:rPr>
              <a:t>launches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at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each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show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which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high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success </a:t>
            </a:r>
            <a:r>
              <a:rPr sz="1400" spc="-20" dirty="0">
                <a:latin typeface="Tahoma"/>
                <a:cs typeface="Tahoma"/>
              </a:rPr>
              <a:t>rates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800" y="5018659"/>
            <a:ext cx="6165215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0" dirty="0">
                <a:latin typeface="Tahoma"/>
                <a:cs typeface="Tahoma"/>
              </a:rPr>
              <a:t>Distances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Between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a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Launch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Site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to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Proximities</a:t>
            </a: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10000"/>
              </a:lnSpc>
              <a:spcBef>
                <a:spcPts val="129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110" dirty="0">
                <a:latin typeface="Tahoma"/>
                <a:cs typeface="Tahoma"/>
              </a:rPr>
              <a:t>Added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colored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lines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show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distance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between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CCAFS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SLC- </a:t>
            </a:r>
            <a:r>
              <a:rPr sz="1400" b="1" dirty="0">
                <a:latin typeface="Tahoma"/>
                <a:cs typeface="Tahoma"/>
              </a:rPr>
              <a:t>40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and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proximity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nearest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coastline,</a:t>
            </a:r>
            <a:r>
              <a:rPr sz="1400" b="1" spc="-9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railway,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highway,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and</a:t>
            </a:r>
            <a:r>
              <a:rPr sz="1400" b="1" spc="-20" dirty="0">
                <a:latin typeface="Tahoma"/>
                <a:cs typeface="Tahoma"/>
              </a:rPr>
              <a:t> city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8800" y="1284477"/>
            <a:ext cx="6579234" cy="3689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Dropdown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List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with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Launch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Sites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Allow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user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 select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 sites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certain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site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20" dirty="0">
                <a:latin typeface="Tahoma"/>
                <a:cs typeface="Tahoma"/>
              </a:rPr>
              <a:t>Pie</a:t>
            </a:r>
            <a:r>
              <a:rPr sz="1400" b="1" spc="-45" dirty="0">
                <a:latin typeface="Tahoma"/>
                <a:cs typeface="Tahoma"/>
              </a:rPr>
              <a:t> Chart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Showing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Successful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Launches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Allow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user to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see successful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 as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percent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total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25" dirty="0">
                <a:latin typeface="Tahoma"/>
                <a:cs typeface="Tahoma"/>
              </a:rPr>
              <a:t>Slider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 </a:t>
            </a:r>
            <a:r>
              <a:rPr sz="1400" b="1" spc="-30" dirty="0">
                <a:latin typeface="Tahoma"/>
                <a:cs typeface="Tahoma"/>
              </a:rPr>
              <a:t>Payload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Mass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Range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Allow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user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select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payload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range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400" b="1" spc="-60" dirty="0">
                <a:latin typeface="Tahoma"/>
                <a:cs typeface="Tahoma"/>
              </a:rPr>
              <a:t>Scatter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Chart </a:t>
            </a:r>
            <a:r>
              <a:rPr sz="1400" b="1" spc="-20" dirty="0">
                <a:latin typeface="Tahoma"/>
                <a:cs typeface="Tahoma"/>
              </a:rPr>
              <a:t>Showing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Payload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Mass</a:t>
            </a:r>
            <a:r>
              <a:rPr sz="1400" b="1" spc="-45" dirty="0">
                <a:latin typeface="Tahoma"/>
                <a:cs typeface="Tahoma"/>
              </a:rPr>
              <a:t> vs.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Success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Rate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by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Booster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Version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Allow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user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correlation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between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Payload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Success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Dashboard</a:t>
            </a:r>
            <a:r>
              <a:rPr spc="-204" dirty="0"/>
              <a:t> </a:t>
            </a:r>
            <a:r>
              <a:rPr spc="-114" dirty="0"/>
              <a:t>with</a:t>
            </a:r>
            <a:r>
              <a:rPr spc="-180" dirty="0"/>
              <a:t> </a:t>
            </a:r>
            <a:r>
              <a:rPr spc="-60" dirty="0"/>
              <a:t>Plotly</a:t>
            </a:r>
            <a:r>
              <a:rPr spc="-210" dirty="0"/>
              <a:t> </a:t>
            </a:r>
            <a:r>
              <a:rPr spc="-20" dirty="0"/>
              <a:t>Dash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8800" y="1284477"/>
            <a:ext cx="5874385" cy="36785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Charts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Create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NumPy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array</a:t>
            </a:r>
            <a:r>
              <a:rPr sz="1400" dirty="0">
                <a:latin typeface="Tahoma"/>
                <a:cs typeface="Tahoma"/>
              </a:rPr>
              <a:t> from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Class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column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Standardize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StandardScaler.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Fit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transform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data.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5" dirty="0">
                <a:latin typeface="Tahoma"/>
                <a:cs typeface="Tahoma"/>
              </a:rPr>
              <a:t>Split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 </a:t>
            </a:r>
            <a:r>
              <a:rPr sz="1400" spc="-10" dirty="0">
                <a:latin typeface="Tahoma"/>
                <a:cs typeface="Tahoma"/>
              </a:rPr>
              <a:t>train_test_split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Create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 </a:t>
            </a:r>
            <a:r>
              <a:rPr sz="1400" spc="45" dirty="0">
                <a:latin typeface="Tahoma"/>
                <a:cs typeface="Tahoma"/>
              </a:rPr>
              <a:t>GridSearchCV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object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cv=10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parameter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optimization</a:t>
            </a: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10000"/>
              </a:lnSpc>
              <a:spcBef>
                <a:spcPts val="10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Apply</a:t>
            </a:r>
            <a:r>
              <a:rPr sz="1400" b="1" spc="7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GridSearchCV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 </a:t>
            </a:r>
            <a:r>
              <a:rPr sz="1400" dirty="0">
                <a:latin typeface="Tahoma"/>
                <a:cs typeface="Tahoma"/>
              </a:rPr>
              <a:t>different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algorithms: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logistic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regression (LogisticRegression()), </a:t>
            </a:r>
            <a:r>
              <a:rPr sz="1400" dirty="0">
                <a:latin typeface="Tahoma"/>
                <a:cs typeface="Tahoma"/>
              </a:rPr>
              <a:t>support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vector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machine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(SVC()),</a:t>
            </a:r>
            <a:r>
              <a:rPr sz="1400" spc="45" dirty="0">
                <a:latin typeface="Tahoma"/>
                <a:cs typeface="Tahoma"/>
              </a:rPr>
              <a:t> decision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tree </a:t>
            </a:r>
            <a:r>
              <a:rPr sz="1400" dirty="0">
                <a:latin typeface="Tahoma"/>
                <a:cs typeface="Tahoma"/>
              </a:rPr>
              <a:t>(DecisionTreeClassifier()),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K-</a:t>
            </a:r>
            <a:r>
              <a:rPr sz="1400" dirty="0">
                <a:latin typeface="Tahoma"/>
                <a:cs typeface="Tahoma"/>
              </a:rPr>
              <a:t>Nearest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Neighbor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(KNeighborsClassifier())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Calculate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accuracy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test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.score()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models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Assess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confusion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matrix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 </a:t>
            </a:r>
            <a:r>
              <a:rPr sz="1400" spc="45" dirty="0">
                <a:latin typeface="Tahoma"/>
                <a:cs typeface="Tahoma"/>
              </a:rPr>
              <a:t>models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50" dirty="0">
                <a:latin typeface="Tahoma"/>
                <a:cs typeface="Tahoma"/>
              </a:rPr>
              <a:t>Identify</a:t>
            </a:r>
            <a:r>
              <a:rPr sz="1400" b="1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best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model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Jaccard_Score,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F1_Score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Accuracy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Predictive</a:t>
            </a:r>
            <a:r>
              <a:rPr spc="-195" dirty="0"/>
              <a:t> </a:t>
            </a:r>
            <a:r>
              <a:rPr spc="-60" dirty="0"/>
              <a:t>Analytics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334"/>
            <a:ext cx="12191999" cy="68153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7108" y="2926842"/>
            <a:ext cx="14382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8800" y="1284477"/>
            <a:ext cx="6318250" cy="4244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Data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Launch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8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improved</a:t>
            </a:r>
            <a:r>
              <a:rPr sz="1400" spc="8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over</a:t>
            </a:r>
            <a:r>
              <a:rPr sz="1400" spc="9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time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75" dirty="0">
                <a:latin typeface="Tahoma"/>
                <a:cs typeface="Tahoma"/>
              </a:rPr>
              <a:t>KSC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LC-</a:t>
            </a:r>
            <a:r>
              <a:rPr sz="1400" spc="75" dirty="0">
                <a:latin typeface="Tahoma"/>
                <a:cs typeface="Tahoma"/>
              </a:rPr>
              <a:t>39A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highest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among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sites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Orbits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ES-L1,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GEO,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HEO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SSO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100%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rate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40" dirty="0">
                <a:latin typeface="Tahoma"/>
                <a:cs typeface="Tahoma"/>
              </a:rPr>
              <a:t>Visual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Analytics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Most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near 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equator,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close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coast</a:t>
            </a:r>
            <a:endParaRPr sz="1400">
              <a:latin typeface="Tahoma"/>
              <a:cs typeface="Tahoma"/>
            </a:endParaRPr>
          </a:p>
          <a:p>
            <a:pPr marL="184785" marR="5080" indent="-172720" algn="just">
              <a:lnSpc>
                <a:spcPct val="110100"/>
              </a:lnSpc>
              <a:spcBef>
                <a:spcPts val="994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Launch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 </a:t>
            </a:r>
            <a:r>
              <a:rPr sz="1400" spc="-10" dirty="0">
                <a:latin typeface="Tahoma"/>
                <a:cs typeface="Tahoma"/>
              </a:rPr>
              <a:t>far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enough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away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anything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 failed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 </a:t>
            </a:r>
            <a:r>
              <a:rPr sz="1400" spc="45" dirty="0">
                <a:latin typeface="Tahoma"/>
                <a:cs typeface="Tahoma"/>
              </a:rPr>
              <a:t>damage </a:t>
            </a:r>
            <a:r>
              <a:rPr sz="1400" spc="-55" dirty="0">
                <a:latin typeface="Tahoma"/>
                <a:cs typeface="Tahoma"/>
              </a:rPr>
              <a:t>(city, </a:t>
            </a:r>
            <a:r>
              <a:rPr sz="1400" dirty="0">
                <a:latin typeface="Tahoma"/>
                <a:cs typeface="Tahoma"/>
              </a:rPr>
              <a:t>highway,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railway),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while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still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close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enough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bring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people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material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support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activities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7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400" b="1" spc="-35" dirty="0">
                <a:latin typeface="Tahoma"/>
                <a:cs typeface="Tahoma"/>
              </a:rPr>
              <a:t>Predictive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Analytics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45" dirty="0">
                <a:latin typeface="Tahoma"/>
                <a:cs typeface="Tahoma"/>
              </a:rPr>
              <a:t>Decision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Tree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model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best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predictive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model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dataset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Results</a:t>
            </a:r>
            <a:r>
              <a:rPr spc="-140" dirty="0"/>
              <a:t> </a:t>
            </a:r>
            <a:r>
              <a:rPr spc="-105" dirty="0"/>
              <a:t>Summary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800" y="1284477"/>
            <a:ext cx="5127625" cy="2123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45" dirty="0">
                <a:latin typeface="Tahoma"/>
                <a:cs typeface="Tahoma"/>
              </a:rPr>
              <a:t> Data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Earlier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flights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had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lower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success</a:t>
            </a:r>
            <a:r>
              <a:rPr sz="1400" b="1" spc="-55" dirty="0">
                <a:latin typeface="Tahoma"/>
                <a:cs typeface="Tahoma"/>
              </a:rPr>
              <a:t> rate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(</a:t>
            </a:r>
            <a:r>
              <a:rPr sz="1400" b="1" spc="-30" dirty="0">
                <a:solidFill>
                  <a:srgbClr val="4471C4"/>
                </a:solidFill>
                <a:latin typeface="Tahoma"/>
                <a:cs typeface="Tahoma"/>
              </a:rPr>
              <a:t>blue</a:t>
            </a:r>
            <a:r>
              <a:rPr sz="1400" b="1" spc="-60" dirty="0">
                <a:solidFill>
                  <a:srgbClr val="4471C4"/>
                </a:solidFill>
                <a:latin typeface="Tahoma"/>
                <a:cs typeface="Tahoma"/>
              </a:rPr>
              <a:t> </a:t>
            </a:r>
            <a:r>
              <a:rPr sz="1400" b="1" spc="-225" dirty="0">
                <a:solidFill>
                  <a:srgbClr val="4471C4"/>
                </a:solidFill>
                <a:latin typeface="Tahoma"/>
                <a:cs typeface="Tahoma"/>
              </a:rPr>
              <a:t>=</a:t>
            </a:r>
            <a:r>
              <a:rPr sz="1400" b="1" spc="-45" dirty="0">
                <a:solidFill>
                  <a:srgbClr val="4471C4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4471C4"/>
                </a:solidFill>
                <a:latin typeface="Tahoma"/>
                <a:cs typeface="Tahoma"/>
              </a:rPr>
              <a:t>fail</a:t>
            </a:r>
            <a:r>
              <a:rPr sz="1400" spc="-10" dirty="0"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55" dirty="0">
                <a:latin typeface="Tahoma"/>
                <a:cs typeface="Tahoma"/>
              </a:rPr>
              <a:t>Later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flights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had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higher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success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rate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(</a:t>
            </a:r>
            <a:r>
              <a:rPr sz="1400" b="1" spc="-30" dirty="0">
                <a:solidFill>
                  <a:srgbClr val="EC7C30"/>
                </a:solidFill>
                <a:latin typeface="Tahoma"/>
                <a:cs typeface="Tahoma"/>
              </a:rPr>
              <a:t>orange</a:t>
            </a:r>
            <a:r>
              <a:rPr sz="1400" b="1" spc="-40" dirty="0">
                <a:solidFill>
                  <a:srgbClr val="EC7C30"/>
                </a:solidFill>
                <a:latin typeface="Tahoma"/>
                <a:cs typeface="Tahoma"/>
              </a:rPr>
              <a:t> </a:t>
            </a:r>
            <a:r>
              <a:rPr sz="1400" b="1" spc="-225" dirty="0">
                <a:solidFill>
                  <a:srgbClr val="EC7C30"/>
                </a:solidFill>
                <a:latin typeface="Tahoma"/>
                <a:cs typeface="Tahoma"/>
              </a:rPr>
              <a:t>=</a:t>
            </a:r>
            <a:r>
              <a:rPr sz="1400" b="1" spc="-45" dirty="0">
                <a:solidFill>
                  <a:srgbClr val="EC7C30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EC7C30"/>
                </a:solidFill>
                <a:latin typeface="Tahoma"/>
                <a:cs typeface="Tahoma"/>
              </a:rPr>
              <a:t>success</a:t>
            </a:r>
            <a:r>
              <a:rPr sz="1400" spc="-10" dirty="0"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60" dirty="0">
                <a:latin typeface="Tahoma"/>
                <a:cs typeface="Tahoma"/>
              </a:rPr>
              <a:t>Around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half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were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CCAFS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SLC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40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site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60" dirty="0">
                <a:latin typeface="Tahoma"/>
                <a:cs typeface="Tahoma"/>
              </a:rPr>
              <a:t>VAFB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SLC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4E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KSC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LC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39A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higher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rates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5" dirty="0">
                <a:latin typeface="Tahoma"/>
                <a:cs typeface="Tahoma"/>
              </a:rPr>
              <a:t>We</a:t>
            </a:r>
            <a:r>
              <a:rPr sz="1400" dirty="0">
                <a:latin typeface="Tahoma"/>
                <a:cs typeface="Tahoma"/>
              </a:rPr>
              <a:t> can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infer </a:t>
            </a:r>
            <a:r>
              <a:rPr sz="1400" spc="-10" dirty="0">
                <a:latin typeface="Tahoma"/>
                <a:cs typeface="Tahoma"/>
              </a:rPr>
              <a:t>that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new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higher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rate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Flight</a:t>
            </a:r>
            <a:r>
              <a:rPr spc="-250" dirty="0"/>
              <a:t> </a:t>
            </a:r>
            <a:r>
              <a:rPr spc="-35" dirty="0"/>
              <a:t>Number</a:t>
            </a:r>
            <a:r>
              <a:rPr spc="-200" dirty="0"/>
              <a:t> </a:t>
            </a:r>
            <a:r>
              <a:rPr spc="-100" dirty="0"/>
              <a:t>vs.</a:t>
            </a:r>
            <a:r>
              <a:rPr spc="-295" dirty="0"/>
              <a:t> </a:t>
            </a:r>
            <a:r>
              <a:rPr spc="-140" dirty="0"/>
              <a:t>Launch</a:t>
            </a:r>
            <a:r>
              <a:rPr spc="-155" dirty="0"/>
              <a:t> </a:t>
            </a:r>
            <a:r>
              <a:rPr spc="-2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933" y="3596966"/>
            <a:ext cx="6000455" cy="281112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896" y="3642252"/>
            <a:ext cx="5854479" cy="274221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883652" y="0"/>
            <a:ext cx="4308475" cy="6858000"/>
            <a:chOff x="7883652" y="0"/>
            <a:chExt cx="4308475" cy="6858000"/>
          </a:xfrm>
        </p:grpSpPr>
        <p:sp>
          <p:nvSpPr>
            <p:cNvPr id="4" name="object 4"/>
            <p:cNvSpPr/>
            <p:nvPr/>
          </p:nvSpPr>
          <p:spPr>
            <a:xfrm>
              <a:off x="7883652" y="1371600"/>
              <a:ext cx="218440" cy="5486400"/>
            </a:xfrm>
            <a:custGeom>
              <a:avLst/>
              <a:gdLst/>
              <a:ahLst/>
              <a:cxnLst/>
              <a:rect l="l" t="t" r="r" b="b"/>
              <a:pathLst>
                <a:path w="218440" h="5486400">
                  <a:moveTo>
                    <a:pt x="217931" y="0"/>
                  </a:moveTo>
                  <a:lnTo>
                    <a:pt x="155022" y="42095"/>
                  </a:lnTo>
                  <a:lnTo>
                    <a:pt x="121139" y="73946"/>
                  </a:lnTo>
                  <a:lnTo>
                    <a:pt x="90800" y="109224"/>
                  </a:lnTo>
                  <a:lnTo>
                    <a:pt x="64305" y="147629"/>
                  </a:lnTo>
                  <a:lnTo>
                    <a:pt x="41955" y="188859"/>
                  </a:lnTo>
                  <a:lnTo>
                    <a:pt x="24050" y="232616"/>
                  </a:lnTo>
                  <a:lnTo>
                    <a:pt x="10888" y="278600"/>
                  </a:lnTo>
                  <a:lnTo>
                    <a:pt x="2772" y="326510"/>
                  </a:lnTo>
                  <a:lnTo>
                    <a:pt x="0" y="376047"/>
                  </a:lnTo>
                  <a:lnTo>
                    <a:pt x="0" y="5486399"/>
                  </a:lnTo>
                  <a:lnTo>
                    <a:pt x="217931" y="5486399"/>
                  </a:lnTo>
                  <a:lnTo>
                    <a:pt x="217931" y="0"/>
                  </a:lnTo>
                  <a:close/>
                </a:path>
              </a:pathLst>
            </a:custGeom>
            <a:solidFill>
              <a:srgbClr val="EDE9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9392" y="0"/>
              <a:ext cx="4102607" cy="685799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8800" y="1284477"/>
            <a:ext cx="605155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45" dirty="0">
                <a:latin typeface="Tahoma"/>
                <a:cs typeface="Tahoma"/>
              </a:rPr>
              <a:t> Data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-10" dirty="0">
                <a:latin typeface="Tahoma"/>
                <a:cs typeface="Tahoma"/>
              </a:rPr>
              <a:t>Typically,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higher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payload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mass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(kg),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higher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success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rate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Most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launces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payload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greater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than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7,000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kg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were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successful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75" dirty="0">
                <a:latin typeface="Tahoma"/>
                <a:cs typeface="Tahoma"/>
              </a:rPr>
              <a:t>KSC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LC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39A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100%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less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than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5,500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30" dirty="0">
                <a:latin typeface="Tahoma"/>
                <a:cs typeface="Tahoma"/>
              </a:rPr>
              <a:t>kg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60" dirty="0">
                <a:latin typeface="Tahoma"/>
                <a:cs typeface="Tahoma"/>
              </a:rPr>
              <a:t>VAFB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SKC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4E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not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launched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anything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greater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than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~10,000 </a:t>
            </a:r>
            <a:r>
              <a:rPr sz="1400" spc="30" dirty="0">
                <a:latin typeface="Tahoma"/>
                <a:cs typeface="Tahoma"/>
              </a:rPr>
              <a:t>kg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57302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Payload</a:t>
            </a:r>
            <a:r>
              <a:rPr spc="-150" dirty="0"/>
              <a:t> </a:t>
            </a:r>
            <a:r>
              <a:rPr spc="-100" dirty="0"/>
              <a:t>vs.</a:t>
            </a:r>
            <a:r>
              <a:rPr spc="-295" dirty="0"/>
              <a:t> </a:t>
            </a:r>
            <a:r>
              <a:rPr spc="-140" dirty="0"/>
              <a:t>Launch</a:t>
            </a:r>
            <a:r>
              <a:rPr spc="-145" dirty="0"/>
              <a:t> </a:t>
            </a:r>
            <a:r>
              <a:rPr spc="-35" dirty="0"/>
              <a:t>Site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07582" y="5241797"/>
            <a:ext cx="8870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0 =</a:t>
            </a:r>
            <a:r>
              <a:rPr sz="1000" spc="-20" dirty="0">
                <a:latin typeface="Calibri"/>
                <a:cs typeface="Calibri"/>
              </a:rPr>
              <a:t> Fail </a:t>
            </a: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=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Success</a:t>
            </a:r>
            <a:r>
              <a:rPr spc="-125" dirty="0"/>
              <a:t> </a:t>
            </a:r>
            <a:r>
              <a:rPr spc="-180" dirty="0"/>
              <a:t>Rate</a:t>
            </a:r>
            <a:r>
              <a:rPr spc="-130" dirty="0"/>
              <a:t> </a:t>
            </a:r>
            <a:r>
              <a:rPr dirty="0"/>
              <a:t>by</a:t>
            </a:r>
            <a:r>
              <a:rPr spc="-140" dirty="0"/>
              <a:t> </a:t>
            </a:r>
            <a:r>
              <a:rPr spc="-10" dirty="0"/>
              <a:t>Orbit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4231005" cy="139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45" dirty="0">
                <a:latin typeface="Tahoma"/>
                <a:cs typeface="Tahoma"/>
              </a:rPr>
              <a:t> Data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400" b="1" spc="-100" dirty="0">
                <a:solidFill>
                  <a:srgbClr val="6FAC46"/>
                </a:solidFill>
                <a:latin typeface="Tahoma"/>
                <a:cs typeface="Tahoma"/>
              </a:rPr>
              <a:t>100%</a:t>
            </a:r>
            <a:r>
              <a:rPr sz="1400" b="1" spc="-95" dirty="0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6FAC46"/>
                </a:solidFill>
                <a:latin typeface="Tahoma"/>
                <a:cs typeface="Tahoma"/>
              </a:rPr>
              <a:t>Success</a:t>
            </a:r>
            <a:r>
              <a:rPr sz="1400" b="1" spc="-65" dirty="0">
                <a:solidFill>
                  <a:srgbClr val="6FAC46"/>
                </a:solidFill>
                <a:latin typeface="Tahoma"/>
                <a:cs typeface="Tahoma"/>
              </a:rPr>
              <a:t> Rate</a:t>
            </a:r>
            <a:r>
              <a:rPr sz="1400" spc="-65" dirty="0">
                <a:latin typeface="Tahoma"/>
                <a:cs typeface="Tahoma"/>
              </a:rPr>
              <a:t>: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ES-L1,</a:t>
            </a:r>
            <a:r>
              <a:rPr sz="1400" spc="-13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GEO,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spc="95" dirty="0">
                <a:latin typeface="Tahoma"/>
                <a:cs typeface="Tahoma"/>
              </a:rPr>
              <a:t>HEO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SSO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400" b="1" spc="-140" dirty="0">
                <a:solidFill>
                  <a:srgbClr val="EC7C30"/>
                </a:solidFill>
                <a:latin typeface="Tahoma"/>
                <a:cs typeface="Tahoma"/>
              </a:rPr>
              <a:t>50%-80%</a:t>
            </a:r>
            <a:r>
              <a:rPr sz="1400" b="1" spc="-65" dirty="0">
                <a:solidFill>
                  <a:srgbClr val="EC7C30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EC7C30"/>
                </a:solidFill>
                <a:latin typeface="Tahoma"/>
                <a:cs typeface="Tahoma"/>
              </a:rPr>
              <a:t>Success</a:t>
            </a:r>
            <a:r>
              <a:rPr sz="1400" b="1" spc="-40" dirty="0">
                <a:solidFill>
                  <a:srgbClr val="EC7C30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EC7C30"/>
                </a:solidFill>
                <a:latin typeface="Tahoma"/>
                <a:cs typeface="Tahoma"/>
              </a:rPr>
              <a:t>Rate</a:t>
            </a:r>
            <a:r>
              <a:rPr sz="1400" spc="-60" dirty="0">
                <a:latin typeface="Tahoma"/>
                <a:cs typeface="Tahoma"/>
              </a:rPr>
              <a:t>: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GTO,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60" dirty="0">
                <a:latin typeface="Tahoma"/>
                <a:cs typeface="Tahoma"/>
              </a:rPr>
              <a:t>ISS,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LEO,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MEO,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80" dirty="0">
                <a:latin typeface="Tahoma"/>
                <a:cs typeface="Tahoma"/>
              </a:rPr>
              <a:t>PO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400" b="1" spc="-204" dirty="0">
                <a:solidFill>
                  <a:srgbClr val="FF0000"/>
                </a:solidFill>
                <a:latin typeface="Tahoma"/>
                <a:cs typeface="Tahoma"/>
              </a:rPr>
              <a:t>0%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Success</a:t>
            </a:r>
            <a:r>
              <a:rPr sz="1400" b="1" spc="-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Rate</a:t>
            </a:r>
            <a:r>
              <a:rPr sz="1400" spc="-60" dirty="0">
                <a:latin typeface="Tahoma"/>
                <a:cs typeface="Tahoma"/>
              </a:rPr>
              <a:t>: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SO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4957" y="3171789"/>
            <a:ext cx="3140383" cy="31333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71500" y="2991942"/>
          <a:ext cx="11049000" cy="3365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38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>
                        <a:lnSpc>
                          <a:spcPts val="1630"/>
                        </a:lnSpc>
                      </a:pPr>
                      <a:r>
                        <a:rPr sz="1400" b="1" spc="-25" dirty="0">
                          <a:latin typeface="Tahoma"/>
                          <a:cs typeface="Tahoma"/>
                        </a:rPr>
                        <a:t>P3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5175">
                        <a:lnSpc>
                          <a:spcPts val="1630"/>
                        </a:lnSpc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Executive</a:t>
                      </a:r>
                      <a:r>
                        <a:rPr sz="1400" spc="7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Summary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400" b="1" spc="-25" dirty="0">
                          <a:latin typeface="Tahoma"/>
                          <a:cs typeface="Tahoma"/>
                        </a:rPr>
                        <a:t>P4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6515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51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Introduction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6515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400" b="1" spc="-25" dirty="0">
                          <a:latin typeface="Tahoma"/>
                          <a:cs typeface="Tahoma"/>
                        </a:rPr>
                        <a:t>P6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6515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51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400" spc="50" dirty="0">
                          <a:latin typeface="Tahoma"/>
                          <a:cs typeface="Tahoma"/>
                        </a:rPr>
                        <a:t>Methodology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6515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400" b="1" spc="-25" dirty="0">
                          <a:latin typeface="Tahoma"/>
                          <a:cs typeface="Tahoma"/>
                        </a:rPr>
                        <a:t>P16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6515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51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Results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6515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b="1" spc="-25" dirty="0">
                          <a:latin typeface="Tahoma"/>
                          <a:cs typeface="Tahoma"/>
                        </a:rPr>
                        <a:t>P17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23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85" dirty="0">
                          <a:latin typeface="Tahoma"/>
                          <a:cs typeface="Tahoma"/>
                        </a:rPr>
                        <a:t>EDA</a:t>
                      </a:r>
                      <a:r>
                        <a:rPr sz="14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with</a:t>
                      </a:r>
                      <a:r>
                        <a:rPr sz="1400" spc="-10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Visualization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b="1" spc="-25" dirty="0">
                          <a:latin typeface="Tahoma"/>
                          <a:cs typeface="Tahoma"/>
                        </a:rPr>
                        <a:t>P23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23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85" dirty="0">
                          <a:latin typeface="Tahoma"/>
                          <a:cs typeface="Tahoma"/>
                        </a:rPr>
                        <a:t>EDA</a:t>
                      </a:r>
                      <a:r>
                        <a:rPr sz="1400" spc="-1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with</a:t>
                      </a:r>
                      <a:r>
                        <a:rPr sz="14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40" dirty="0">
                          <a:latin typeface="Tahoma"/>
                          <a:cs typeface="Tahoma"/>
                        </a:rPr>
                        <a:t>SQL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b="1" spc="-25" dirty="0">
                          <a:latin typeface="Tahoma"/>
                          <a:cs typeface="Tahoma"/>
                        </a:rPr>
                        <a:t>P30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23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Interactive</a:t>
                      </a:r>
                      <a:r>
                        <a:rPr sz="1400" spc="-8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60" dirty="0">
                          <a:latin typeface="Tahoma"/>
                          <a:cs typeface="Tahoma"/>
                        </a:rPr>
                        <a:t>Maps</a:t>
                      </a:r>
                      <a:r>
                        <a:rPr sz="14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with</a:t>
                      </a:r>
                      <a:r>
                        <a:rPr sz="1400" spc="-5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Folium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b="1" spc="-25" dirty="0">
                          <a:latin typeface="Tahoma"/>
                          <a:cs typeface="Tahoma"/>
                        </a:rPr>
                        <a:t>P35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23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Plotly</a:t>
                      </a:r>
                      <a:r>
                        <a:rPr sz="1400" spc="4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dirty="0">
                          <a:latin typeface="Tahoma"/>
                          <a:cs typeface="Tahoma"/>
                        </a:rPr>
                        <a:t>Dash</a:t>
                      </a:r>
                      <a:r>
                        <a:rPr sz="1400" spc="4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35" dirty="0">
                          <a:latin typeface="Tahoma"/>
                          <a:cs typeface="Tahoma"/>
                        </a:rPr>
                        <a:t>Dashboard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b="1" spc="-25" dirty="0">
                          <a:latin typeface="Tahoma"/>
                          <a:cs typeface="Tahoma"/>
                        </a:rPr>
                        <a:t>P39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223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dirty="0">
                          <a:latin typeface="Tahoma"/>
                          <a:cs typeface="Tahoma"/>
                        </a:rPr>
                        <a:t>Predictive</a:t>
                      </a:r>
                      <a:r>
                        <a:rPr sz="1400" spc="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400" spc="-10" dirty="0">
                          <a:latin typeface="Tahoma"/>
                          <a:cs typeface="Tahoma"/>
                        </a:rPr>
                        <a:t>Analytics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b="1" spc="-25" dirty="0">
                          <a:latin typeface="Tahoma"/>
                          <a:cs typeface="Tahoma"/>
                        </a:rPr>
                        <a:t>P41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51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400" spc="-10" dirty="0">
                          <a:latin typeface="Tahoma"/>
                          <a:cs typeface="Tahoma"/>
                        </a:rPr>
                        <a:t>Conclusion</a:t>
                      </a:r>
                      <a:endParaRPr sz="1400">
                        <a:latin typeface="Tahoma"/>
                        <a:cs typeface="Tahoma"/>
                      </a:endParaRPr>
                    </a:p>
                  </a:txBody>
                  <a:tcPr marL="0" marR="0" marT="57150" marB="0">
                    <a:lnT w="9525">
                      <a:solidFill>
                        <a:srgbClr val="E7E6E6"/>
                      </a:solidFill>
                      <a:prstDash val="solid"/>
                    </a:lnT>
                    <a:lnB w="9525">
                      <a:solidFill>
                        <a:srgbClr val="E7E6E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7883652" y="1371600"/>
            <a:ext cx="218440" cy="5486400"/>
          </a:xfrm>
          <a:custGeom>
            <a:avLst/>
            <a:gdLst/>
            <a:ahLst/>
            <a:cxnLst/>
            <a:rect l="l" t="t" r="r" b="b"/>
            <a:pathLst>
              <a:path w="218440" h="5486400">
                <a:moveTo>
                  <a:pt x="217931" y="0"/>
                </a:moveTo>
                <a:lnTo>
                  <a:pt x="155022" y="42095"/>
                </a:lnTo>
                <a:lnTo>
                  <a:pt x="121139" y="73946"/>
                </a:lnTo>
                <a:lnTo>
                  <a:pt x="90800" y="109224"/>
                </a:lnTo>
                <a:lnTo>
                  <a:pt x="64305" y="147629"/>
                </a:lnTo>
                <a:lnTo>
                  <a:pt x="41955" y="188859"/>
                </a:lnTo>
                <a:lnTo>
                  <a:pt x="24050" y="232616"/>
                </a:lnTo>
                <a:lnTo>
                  <a:pt x="10888" y="278600"/>
                </a:lnTo>
                <a:lnTo>
                  <a:pt x="2772" y="326510"/>
                </a:lnTo>
                <a:lnTo>
                  <a:pt x="0" y="376047"/>
                </a:lnTo>
                <a:lnTo>
                  <a:pt x="0" y="5486399"/>
                </a:lnTo>
                <a:lnTo>
                  <a:pt x="217931" y="5486399"/>
                </a:lnTo>
                <a:lnTo>
                  <a:pt x="217931" y="0"/>
                </a:lnTo>
                <a:close/>
              </a:path>
            </a:pathLst>
          </a:custGeom>
          <a:solidFill>
            <a:srgbClr val="EDE9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6426504"/>
            <a:ext cx="3365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2023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71935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54508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Presentation</a:t>
            </a:r>
            <a:r>
              <a:rPr spc="-114" dirty="0"/>
              <a:t> </a:t>
            </a:r>
            <a:r>
              <a:rPr spc="-60" dirty="0"/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Flight</a:t>
            </a:r>
            <a:r>
              <a:rPr spc="-250" dirty="0"/>
              <a:t> </a:t>
            </a:r>
            <a:r>
              <a:rPr spc="-35" dirty="0"/>
              <a:t>Number</a:t>
            </a:r>
            <a:r>
              <a:rPr spc="-220" dirty="0"/>
              <a:t> </a:t>
            </a:r>
            <a:r>
              <a:rPr spc="-100" dirty="0"/>
              <a:t>vs.</a:t>
            </a:r>
            <a:r>
              <a:rPr spc="-295" dirty="0"/>
              <a:t> </a:t>
            </a:r>
            <a:r>
              <a:rPr spc="-10" dirty="0"/>
              <a:t>Orbit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1284477"/>
            <a:ext cx="6273800" cy="139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45" dirty="0">
                <a:latin typeface="Tahoma"/>
                <a:cs typeface="Tahoma"/>
              </a:rPr>
              <a:t> Data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typically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increases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number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flights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each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orbit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This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relationship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highly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apparent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80" dirty="0">
                <a:latin typeface="Tahoma"/>
                <a:cs typeface="Tahoma"/>
              </a:rPr>
              <a:t>LEO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orbit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GTO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orbit,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however,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does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not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follow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this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trend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1951" y="3801342"/>
            <a:ext cx="4959844" cy="23167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45809" y="5259704"/>
            <a:ext cx="8870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0 =</a:t>
            </a:r>
            <a:r>
              <a:rPr sz="1000" spc="-20" dirty="0">
                <a:latin typeface="Calibri"/>
                <a:cs typeface="Calibri"/>
              </a:rPr>
              <a:t> Fail </a:t>
            </a: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=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Payload</a:t>
            </a:r>
            <a:r>
              <a:rPr spc="-160" dirty="0"/>
              <a:t> </a:t>
            </a:r>
            <a:r>
              <a:rPr spc="-100" dirty="0"/>
              <a:t>vs.</a:t>
            </a:r>
            <a:r>
              <a:rPr spc="-295" dirty="0"/>
              <a:t> </a:t>
            </a:r>
            <a:r>
              <a:rPr spc="-10" dirty="0"/>
              <a:t>Orbit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1284477"/>
            <a:ext cx="4682490" cy="1038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45" dirty="0">
                <a:latin typeface="Tahoma"/>
                <a:cs typeface="Tahoma"/>
              </a:rPr>
              <a:t> Data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Heavy payloads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 better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LEO,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ISS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110" dirty="0">
                <a:latin typeface="Tahoma"/>
                <a:cs typeface="Tahoma"/>
              </a:rPr>
              <a:t>PO</a:t>
            </a:r>
            <a:r>
              <a:rPr sz="1400" spc="-10" dirty="0">
                <a:latin typeface="Tahoma"/>
                <a:cs typeface="Tahoma"/>
              </a:rPr>
              <a:t> orbits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GTO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orbit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mixed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heavier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payloads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1802" y="3801124"/>
            <a:ext cx="4959105" cy="23184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84494" y="5259704"/>
            <a:ext cx="8870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0 =</a:t>
            </a:r>
            <a:r>
              <a:rPr sz="1000" spc="-20" dirty="0">
                <a:latin typeface="Calibri"/>
                <a:cs typeface="Calibri"/>
              </a:rPr>
              <a:t> Fail </a:t>
            </a: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=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45" dirty="0"/>
              <a:t> Success</a:t>
            </a:r>
            <a:r>
              <a:rPr spc="-120" dirty="0"/>
              <a:t> </a:t>
            </a:r>
            <a:r>
              <a:rPr spc="-45" dirty="0"/>
              <a:t>over</a:t>
            </a:r>
            <a:r>
              <a:rPr spc="-254" dirty="0"/>
              <a:t> </a:t>
            </a:r>
            <a:r>
              <a:rPr spc="-20" dirty="0"/>
              <a:t>Time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5477510" cy="139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45" dirty="0">
                <a:latin typeface="Tahoma"/>
                <a:cs typeface="Tahoma"/>
              </a:rPr>
              <a:t> Data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The success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improved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 2013-2017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2018-</a:t>
            </a:r>
            <a:r>
              <a:rPr sz="1400" spc="-20" dirty="0">
                <a:latin typeface="Tahoma"/>
                <a:cs typeface="Tahoma"/>
              </a:rPr>
              <a:t>2019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decreased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 2017-2018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2019-</a:t>
            </a:r>
            <a:r>
              <a:rPr sz="1400" spc="-20" dirty="0">
                <a:latin typeface="Tahoma"/>
                <a:cs typeface="Tahoma"/>
              </a:rPr>
              <a:t>2020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Overall,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improved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since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2013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4045" y="3748545"/>
            <a:ext cx="4617152" cy="231823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70" dirty="0"/>
              <a:t> </a:t>
            </a:r>
            <a:r>
              <a:rPr spc="-90" dirty="0"/>
              <a:t>Site</a:t>
            </a:r>
            <a:r>
              <a:rPr spc="-175" dirty="0"/>
              <a:t> </a:t>
            </a:r>
            <a:r>
              <a:rPr spc="-125" dirty="0"/>
              <a:t>Information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5384" y="1792817"/>
            <a:ext cx="2498295" cy="15629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8800" y="1286001"/>
            <a:ext cx="5610860" cy="290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3300" algn="l"/>
              </a:tabLst>
            </a:pPr>
            <a:r>
              <a:rPr sz="1400" b="1" spc="-50" dirty="0">
                <a:latin typeface="Tahoma"/>
                <a:cs typeface="Tahoma"/>
              </a:rPr>
              <a:t>Launch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Site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Names</a:t>
            </a:r>
            <a:r>
              <a:rPr sz="1400" b="1" dirty="0">
                <a:latin typeface="Tahoma"/>
                <a:cs typeface="Tahoma"/>
              </a:rPr>
              <a:t>	</a:t>
            </a:r>
            <a:r>
              <a:rPr sz="1400" b="1" spc="-20" dirty="0">
                <a:latin typeface="Tahoma"/>
                <a:cs typeface="Tahoma"/>
              </a:rPr>
              <a:t>Landing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Outcome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Cont.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95" dirty="0">
                <a:latin typeface="Tahoma"/>
                <a:cs typeface="Tahoma"/>
              </a:rPr>
              <a:t>CCAFS</a:t>
            </a:r>
            <a:r>
              <a:rPr sz="1400" dirty="0">
                <a:latin typeface="Tahoma"/>
                <a:cs typeface="Tahoma"/>
              </a:rPr>
              <a:t> LC-</a:t>
            </a:r>
            <a:r>
              <a:rPr sz="1400" spc="-25" dirty="0">
                <a:latin typeface="Tahoma"/>
                <a:cs typeface="Tahoma"/>
              </a:rPr>
              <a:t>40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95" dirty="0">
                <a:latin typeface="Tahoma"/>
                <a:cs typeface="Tahoma"/>
              </a:rPr>
              <a:t>CCAFS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SLC-</a:t>
            </a:r>
            <a:r>
              <a:rPr sz="1400" spc="-25" dirty="0">
                <a:latin typeface="Tahoma"/>
                <a:cs typeface="Tahoma"/>
              </a:rPr>
              <a:t>40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75" dirty="0">
                <a:latin typeface="Tahoma"/>
                <a:cs typeface="Tahoma"/>
              </a:rPr>
              <a:t>KSC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LC-</a:t>
            </a:r>
            <a:r>
              <a:rPr sz="1400" spc="50" dirty="0">
                <a:latin typeface="Tahoma"/>
                <a:cs typeface="Tahoma"/>
              </a:rPr>
              <a:t>39A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60" dirty="0">
                <a:latin typeface="Tahoma"/>
                <a:cs typeface="Tahoma"/>
              </a:rPr>
              <a:t>VAFB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SLC-</a:t>
            </a:r>
            <a:r>
              <a:rPr sz="1400" spc="-25" dirty="0">
                <a:latin typeface="Tahoma"/>
                <a:cs typeface="Tahoma"/>
              </a:rPr>
              <a:t>4E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 MT"/>
              <a:buChar char="•"/>
            </a:pPr>
            <a:endParaRPr sz="1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40" dirty="0">
                <a:latin typeface="Tahoma"/>
                <a:cs typeface="Tahoma"/>
              </a:rPr>
              <a:t>Records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with</a:t>
            </a:r>
            <a:r>
              <a:rPr sz="1400" b="1" spc="-45" dirty="0">
                <a:latin typeface="Tahoma"/>
                <a:cs typeface="Tahoma"/>
              </a:rPr>
              <a:t> Launch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Site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Starting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with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CCA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Displaying</a:t>
            </a:r>
            <a:r>
              <a:rPr sz="1400" spc="1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5</a:t>
            </a:r>
            <a:r>
              <a:rPr sz="1400" spc="1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records</a:t>
            </a:r>
            <a:r>
              <a:rPr sz="1400" spc="10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below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1390" y="4343646"/>
            <a:ext cx="6134605" cy="140946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33737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Payload</a:t>
            </a:r>
            <a:r>
              <a:rPr spc="-180" dirty="0"/>
              <a:t> </a:t>
            </a:r>
            <a:r>
              <a:rPr spc="-30" dirty="0"/>
              <a:t>Mass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143" y="3092700"/>
            <a:ext cx="2133804" cy="11676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8800" y="1284477"/>
            <a:ext cx="165988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60" dirty="0">
                <a:latin typeface="Tahoma"/>
                <a:cs typeface="Tahoma"/>
              </a:rPr>
              <a:t>Total </a:t>
            </a:r>
            <a:r>
              <a:rPr sz="1400" b="1" spc="-30" dirty="0">
                <a:latin typeface="Tahoma"/>
                <a:cs typeface="Tahoma"/>
              </a:rPr>
              <a:t>Payload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Mass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800" y="1701139"/>
            <a:ext cx="2477135" cy="729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 algn="just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45,596</a:t>
            </a:r>
            <a:r>
              <a:rPr sz="1400" b="1" spc="1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kg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(total)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carried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by </a:t>
            </a:r>
            <a:r>
              <a:rPr sz="1400" dirty="0">
                <a:latin typeface="Tahoma"/>
                <a:cs typeface="Tahoma"/>
              </a:rPr>
              <a:t>boosters</a:t>
            </a:r>
            <a:r>
              <a:rPr sz="1400" spc="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launched</a:t>
            </a:r>
            <a:r>
              <a:rPr sz="1400" spc="10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by</a:t>
            </a:r>
            <a:r>
              <a:rPr sz="1400" spc="114" dirty="0">
                <a:latin typeface="Tahoma"/>
                <a:cs typeface="Tahoma"/>
              </a:rPr>
              <a:t> </a:t>
            </a:r>
            <a:r>
              <a:rPr sz="1400" spc="80" dirty="0">
                <a:latin typeface="Tahoma"/>
                <a:cs typeface="Tahoma"/>
              </a:rPr>
              <a:t>NASA </a:t>
            </a:r>
            <a:r>
              <a:rPr sz="1400" spc="-10" dirty="0">
                <a:latin typeface="Tahoma"/>
                <a:cs typeface="Tahoma"/>
              </a:rPr>
              <a:t>(CRS)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9908" y="1701139"/>
            <a:ext cx="2645410" cy="49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2,928</a:t>
            </a:r>
            <a:r>
              <a:rPr sz="1400" b="1" spc="2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kg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(average)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carried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by </a:t>
            </a:r>
            <a:r>
              <a:rPr sz="1400" dirty="0">
                <a:latin typeface="Tahoma"/>
                <a:cs typeface="Tahoma"/>
              </a:rPr>
              <a:t>booster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version</a:t>
            </a:r>
            <a:r>
              <a:rPr sz="1400" spc="50" dirty="0">
                <a:latin typeface="Tahoma"/>
                <a:cs typeface="Tahoma"/>
              </a:rPr>
              <a:t> F9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v1.1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9908" y="1286001"/>
            <a:ext cx="19697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Average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Payload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Mass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8006" y="3071735"/>
            <a:ext cx="2106489" cy="1179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5682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Landing</a:t>
            </a:r>
            <a:r>
              <a:rPr spc="-215" dirty="0"/>
              <a:t> </a:t>
            </a:r>
            <a:r>
              <a:rPr dirty="0"/>
              <a:t>&amp;</a:t>
            </a:r>
            <a:r>
              <a:rPr spc="-235" dirty="0"/>
              <a:t> </a:t>
            </a:r>
            <a:r>
              <a:rPr spc="-25" dirty="0"/>
              <a:t>Mission</a:t>
            </a:r>
            <a:r>
              <a:rPr spc="-225" dirty="0"/>
              <a:t> </a:t>
            </a:r>
            <a:r>
              <a:rPr spc="-165" dirty="0"/>
              <a:t>Info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46100" y="1286001"/>
            <a:ext cx="60051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  <a:tabLst>
                <a:tab pos="3556000" algn="l"/>
              </a:tabLst>
            </a:pPr>
            <a:r>
              <a:rPr sz="1400" b="1" dirty="0">
                <a:latin typeface="Tahoma"/>
                <a:cs typeface="Tahoma"/>
              </a:rPr>
              <a:t>1</a:t>
            </a:r>
            <a:r>
              <a:rPr sz="1350" b="1" baseline="27777" dirty="0">
                <a:latin typeface="Tahoma"/>
                <a:cs typeface="Tahoma"/>
              </a:rPr>
              <a:t>st</a:t>
            </a:r>
            <a:r>
              <a:rPr sz="1350" b="1" spc="120" baseline="27777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Successful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Landing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in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Ground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Pad</a:t>
            </a:r>
            <a:r>
              <a:rPr sz="1400" b="1" dirty="0">
                <a:latin typeface="Tahoma"/>
                <a:cs typeface="Tahoma"/>
              </a:rPr>
              <a:t>	</a:t>
            </a:r>
            <a:r>
              <a:rPr sz="1400" b="1" spc="-35" dirty="0">
                <a:latin typeface="Tahoma"/>
                <a:cs typeface="Tahoma"/>
              </a:rPr>
              <a:t>Booster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Drone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Ship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Landing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800" y="1721866"/>
            <a:ext cx="11576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-10" dirty="0">
                <a:latin typeface="Tahoma"/>
                <a:cs typeface="Tahoma"/>
              </a:rPr>
              <a:t>12/22/2015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89908" y="1701139"/>
            <a:ext cx="2820035" cy="109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Booster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greater than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4,000 </a:t>
            </a:r>
            <a:r>
              <a:rPr sz="1400" dirty="0">
                <a:latin typeface="Tahoma"/>
                <a:cs typeface="Tahoma"/>
              </a:rPr>
              <a:t>but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less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than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6,000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JSCAT-14,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JSCAT-16,</a:t>
            </a:r>
            <a:r>
              <a:rPr sz="1400" spc="-10" dirty="0">
                <a:latin typeface="Tahoma"/>
                <a:cs typeface="Tahoma"/>
              </a:rPr>
              <a:t> SES-</a:t>
            </a:r>
            <a:r>
              <a:rPr sz="1400" spc="-25" dirty="0">
                <a:latin typeface="Tahoma"/>
                <a:cs typeface="Tahoma"/>
              </a:rPr>
              <a:t>10,</a:t>
            </a:r>
            <a:endParaRPr sz="140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400" spc="-10" dirty="0">
                <a:latin typeface="Tahoma"/>
                <a:cs typeface="Tahoma"/>
              </a:rPr>
              <a:t>SES-</a:t>
            </a:r>
            <a:r>
              <a:rPr sz="1400" dirty="0">
                <a:latin typeface="Tahoma"/>
                <a:cs typeface="Tahoma"/>
              </a:rPr>
              <a:t>11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/</a:t>
            </a:r>
            <a:r>
              <a:rPr sz="1400" dirty="0">
                <a:latin typeface="Tahoma"/>
                <a:cs typeface="Tahoma"/>
              </a:rPr>
              <a:t> EchoStar</a:t>
            </a:r>
            <a:r>
              <a:rPr sz="1400" spc="-25" dirty="0">
                <a:latin typeface="Tahoma"/>
                <a:cs typeface="Tahoma"/>
              </a:rPr>
              <a:t> 105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561" y="3030626"/>
            <a:ext cx="2414294" cy="11402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8004" y="3019542"/>
            <a:ext cx="1771399" cy="136500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58800" y="4436490"/>
            <a:ext cx="4938395" cy="1399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60" dirty="0">
                <a:latin typeface="Tahoma"/>
                <a:cs typeface="Tahoma"/>
              </a:rPr>
              <a:t>Total</a:t>
            </a:r>
            <a:r>
              <a:rPr sz="1400" b="1" spc="-7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Number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Successful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and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Failed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Mission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Outcomes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1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Failure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Flight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99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Success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1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 (payload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status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unclear)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28860" y="4949092"/>
            <a:ext cx="2558451" cy="147897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Boosters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1922780" cy="46551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Carrying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Max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Payload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B1048.4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B1049.4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B1051.3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B1056.4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B1048.5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B1051.4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B1049.5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B1060.2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B1058.3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B1051.6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B1060.3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50" dirty="0">
                <a:latin typeface="Tahoma"/>
                <a:cs typeface="Tahoma"/>
              </a:rPr>
              <a:t>F9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B5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B1049.7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8774" y="2003730"/>
            <a:ext cx="3733293" cy="32935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Failed</a:t>
            </a:r>
            <a:r>
              <a:rPr spc="-235" dirty="0"/>
              <a:t> </a:t>
            </a:r>
            <a:r>
              <a:rPr spc="-65" dirty="0"/>
              <a:t>Landings</a:t>
            </a:r>
            <a:r>
              <a:rPr spc="-200" dirty="0"/>
              <a:t> </a:t>
            </a:r>
            <a:r>
              <a:rPr dirty="0"/>
              <a:t>on</a:t>
            </a:r>
            <a:r>
              <a:rPr spc="-235" dirty="0"/>
              <a:t> </a:t>
            </a:r>
            <a:r>
              <a:rPr spc="-30" dirty="0"/>
              <a:t>Drone</a:t>
            </a:r>
            <a:r>
              <a:rPr spc="-215" dirty="0"/>
              <a:t> </a:t>
            </a:r>
            <a:r>
              <a:rPr spc="-20" dirty="0"/>
              <a:t>Ship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002655" cy="67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40" dirty="0">
                <a:latin typeface="Tahoma"/>
                <a:cs typeface="Tahoma"/>
              </a:rPr>
              <a:t>In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2015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Showing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month,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date,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booster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version,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outcome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352" y="2402076"/>
            <a:ext cx="6139351" cy="17630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Count</a:t>
            </a:r>
            <a:r>
              <a:rPr spc="-175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spc="-130" dirty="0"/>
              <a:t>Successful</a:t>
            </a:r>
            <a:r>
              <a:rPr spc="-160" dirty="0"/>
              <a:t> </a:t>
            </a:r>
            <a:r>
              <a:rPr spc="-30" dirty="0"/>
              <a:t>Landings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5946775" cy="911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0" dirty="0">
                <a:latin typeface="Tahoma"/>
                <a:cs typeface="Tahoma"/>
              </a:rPr>
              <a:t>Ranked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Descending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/>
              <a:cs typeface="Tahoma"/>
            </a:endParaRPr>
          </a:p>
          <a:p>
            <a:pPr marL="184785" marR="5080" indent="-172720">
              <a:lnSpc>
                <a:spcPct val="11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C</a:t>
            </a:r>
            <a:r>
              <a:rPr sz="1400" dirty="0">
                <a:latin typeface="Calibri"/>
                <a:cs typeface="Calibri"/>
              </a:rPr>
              <a:t>ount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 landing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outcomes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between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2010-06-</a:t>
            </a:r>
            <a:r>
              <a:rPr sz="1400" dirty="0">
                <a:latin typeface="Calibri"/>
                <a:cs typeface="Calibri"/>
              </a:rPr>
              <a:t>04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2017-03-</a:t>
            </a:r>
            <a:r>
              <a:rPr sz="1400" dirty="0">
                <a:latin typeface="Calibri"/>
                <a:cs typeface="Calibri"/>
              </a:rPr>
              <a:t>20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 </a:t>
            </a:r>
            <a:r>
              <a:rPr sz="1400" spc="-10" dirty="0">
                <a:latin typeface="Calibri"/>
                <a:cs typeface="Calibri"/>
              </a:rPr>
              <a:t>descending </a:t>
            </a:r>
            <a:r>
              <a:rPr sz="1400" spc="-20" dirty="0">
                <a:latin typeface="Calibri"/>
                <a:cs typeface="Calibri"/>
              </a:rPr>
              <a:t>order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506" y="2285813"/>
            <a:ext cx="6339501" cy="331169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7108" y="2845206"/>
            <a:ext cx="2261235" cy="140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pc="-13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pc="-2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100" dirty="0">
                <a:solidFill>
                  <a:srgbClr val="FFFFFF"/>
                </a:solidFill>
                <a:latin typeface="Calibri"/>
                <a:cs typeface="Calibri"/>
              </a:rPr>
              <a:t>Site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426504"/>
            <a:ext cx="3365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2023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71935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8800" y="1284477"/>
            <a:ext cx="6315710" cy="3502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0" dirty="0">
                <a:latin typeface="Tahoma"/>
                <a:cs typeface="Tahoma"/>
              </a:rPr>
              <a:t>Summary</a:t>
            </a:r>
            <a:r>
              <a:rPr sz="1400" b="1" spc="-9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Methodologies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/>
              <a:cs typeface="Tahoma"/>
            </a:endParaRPr>
          </a:p>
          <a:p>
            <a:pPr marL="12700" marR="5080">
              <a:lnSpc>
                <a:spcPct val="110000"/>
              </a:lnSpc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research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attempts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identify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factors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rocket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landing.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To </a:t>
            </a:r>
            <a:r>
              <a:rPr sz="1400" dirty="0">
                <a:latin typeface="Tahoma"/>
                <a:cs typeface="Tahoma"/>
              </a:rPr>
              <a:t>make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this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determination,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following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methodologies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where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used: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b="1" spc="-10" dirty="0">
                <a:latin typeface="Tahoma"/>
                <a:cs typeface="Tahoma"/>
              </a:rPr>
              <a:t>Collect</a:t>
            </a:r>
            <a:r>
              <a:rPr sz="1200" b="1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 using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SpaceX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REST </a:t>
            </a:r>
            <a:r>
              <a:rPr sz="1200" dirty="0">
                <a:latin typeface="Tahoma"/>
                <a:cs typeface="Tahoma"/>
              </a:rPr>
              <a:t>API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web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scraping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techniques</a:t>
            </a:r>
            <a:endParaRPr sz="12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b="1" spc="-30" dirty="0">
                <a:latin typeface="Tahoma"/>
                <a:cs typeface="Tahoma"/>
              </a:rPr>
              <a:t>Wrangle</a:t>
            </a:r>
            <a:r>
              <a:rPr sz="1200" b="1" spc="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create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success/fail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outcome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variable</a:t>
            </a:r>
            <a:endParaRPr sz="1200">
              <a:latin typeface="Tahoma"/>
              <a:cs typeface="Tahoma"/>
            </a:endParaRPr>
          </a:p>
          <a:p>
            <a:pPr marL="184785" marR="45529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b="1" spc="-10" dirty="0">
                <a:latin typeface="Tahoma"/>
                <a:cs typeface="Tahoma"/>
              </a:rPr>
              <a:t>Explore</a:t>
            </a:r>
            <a:r>
              <a:rPr sz="1200" b="1" spc="9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with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visualization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techniques,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considering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following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factors: </a:t>
            </a:r>
            <a:r>
              <a:rPr sz="1200" dirty="0">
                <a:latin typeface="Tahoma"/>
                <a:cs typeface="Tahoma"/>
              </a:rPr>
              <a:t>payload,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launch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site,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flight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number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yearly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trend</a:t>
            </a:r>
            <a:endParaRPr sz="12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b="1" spc="-10" dirty="0">
                <a:latin typeface="Tahoma"/>
                <a:cs typeface="Tahoma"/>
              </a:rPr>
              <a:t>Analyze</a:t>
            </a:r>
            <a:r>
              <a:rPr sz="1200" b="1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data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with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SQL,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calculating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following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statistics: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total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payload, </a:t>
            </a:r>
            <a:r>
              <a:rPr sz="1200" spc="-10" dirty="0">
                <a:latin typeface="Tahoma"/>
                <a:cs typeface="Tahoma"/>
              </a:rPr>
              <a:t>payload</a:t>
            </a:r>
            <a:endParaRPr sz="120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</a:pPr>
            <a:r>
              <a:rPr sz="1200" dirty="0">
                <a:latin typeface="Tahoma"/>
                <a:cs typeface="Tahoma"/>
              </a:rPr>
              <a:t>range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for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successful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launches,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total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210" dirty="0">
                <a:latin typeface="Tahoma"/>
                <a:cs typeface="Tahoma"/>
              </a:rPr>
              <a:t>#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successful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failed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outcomes</a:t>
            </a:r>
            <a:endParaRPr sz="12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b="1" spc="-10" dirty="0">
                <a:latin typeface="Tahoma"/>
                <a:cs typeface="Tahoma"/>
              </a:rPr>
              <a:t>Explore</a:t>
            </a:r>
            <a:r>
              <a:rPr sz="1200" b="1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launch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site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rates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proximity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geographical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markers</a:t>
            </a:r>
            <a:endParaRPr sz="12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b="1" spc="-30" dirty="0">
                <a:latin typeface="Tahoma"/>
                <a:cs typeface="Tahoma"/>
              </a:rPr>
              <a:t>Visualize</a:t>
            </a:r>
            <a:r>
              <a:rPr sz="1200" b="1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launch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sites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with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most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successful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payload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ranges</a:t>
            </a:r>
            <a:endParaRPr sz="1200">
              <a:latin typeface="Tahoma"/>
              <a:cs typeface="Tahoma"/>
            </a:endParaRPr>
          </a:p>
          <a:p>
            <a:pPr marL="184785" marR="32194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b="1" spc="-10" dirty="0">
                <a:latin typeface="Tahoma"/>
                <a:cs typeface="Tahoma"/>
              </a:rPr>
              <a:t>Build</a:t>
            </a:r>
            <a:r>
              <a:rPr sz="1200" b="1" spc="85" dirty="0">
                <a:latin typeface="Tahoma"/>
                <a:cs typeface="Tahoma"/>
              </a:rPr>
              <a:t> </a:t>
            </a:r>
            <a:r>
              <a:rPr sz="1200" b="1" dirty="0">
                <a:latin typeface="Tahoma"/>
                <a:cs typeface="Tahoma"/>
              </a:rPr>
              <a:t>Models</a:t>
            </a:r>
            <a:r>
              <a:rPr sz="1200" b="1" spc="114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predict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landing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outcomes</a:t>
            </a:r>
            <a:r>
              <a:rPr sz="1200" spc="1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using</a:t>
            </a:r>
            <a:r>
              <a:rPr sz="1200" spc="1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logistic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regression,</a:t>
            </a:r>
            <a:r>
              <a:rPr sz="1200" spc="1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support</a:t>
            </a:r>
            <a:r>
              <a:rPr sz="1200" spc="13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vector </a:t>
            </a:r>
            <a:r>
              <a:rPr sz="1200" dirty="0">
                <a:latin typeface="Tahoma"/>
                <a:cs typeface="Tahoma"/>
              </a:rPr>
              <a:t>machine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(SVM),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decision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tree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K-</a:t>
            </a:r>
            <a:r>
              <a:rPr sz="1200" dirty="0">
                <a:latin typeface="Tahoma"/>
                <a:cs typeface="Tahoma"/>
              </a:rPr>
              <a:t>nearest</a:t>
            </a:r>
            <a:r>
              <a:rPr sz="1200" spc="1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neighbor</a:t>
            </a:r>
            <a:r>
              <a:rPr sz="1200" spc="12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(KNN)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Tahoma"/>
                <a:cs typeface="Tahoma"/>
              </a:rPr>
              <a:t>Results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800" y="4977129"/>
            <a:ext cx="3009265" cy="1155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latin typeface="Tahoma"/>
                <a:cs typeface="Tahoma"/>
              </a:rPr>
              <a:t>Exploratory</a:t>
            </a:r>
            <a:r>
              <a:rPr sz="1400" b="1" spc="-45" dirty="0">
                <a:latin typeface="Tahoma"/>
                <a:cs typeface="Tahoma"/>
              </a:rPr>
              <a:t> Data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Analysis: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dirty="0">
                <a:latin typeface="Tahoma"/>
                <a:cs typeface="Tahoma"/>
              </a:rPr>
              <a:t>Launch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has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improved</a:t>
            </a:r>
            <a:r>
              <a:rPr sz="1200" spc="1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over</a:t>
            </a:r>
            <a:r>
              <a:rPr sz="1200" spc="9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time</a:t>
            </a:r>
            <a:endParaRPr sz="1200">
              <a:latin typeface="Tahoma"/>
              <a:cs typeface="Tahoma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spc="60" dirty="0">
                <a:latin typeface="Tahoma"/>
                <a:cs typeface="Tahoma"/>
              </a:rPr>
              <a:t>KSC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LC-</a:t>
            </a:r>
            <a:r>
              <a:rPr sz="1200" spc="55" dirty="0">
                <a:latin typeface="Tahoma"/>
                <a:cs typeface="Tahoma"/>
              </a:rPr>
              <a:t>39A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has the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highest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rate </a:t>
            </a:r>
            <a:r>
              <a:rPr sz="1200" dirty="0">
                <a:latin typeface="Tahoma"/>
                <a:cs typeface="Tahoma"/>
              </a:rPr>
              <a:t>among</a:t>
            </a:r>
            <a:r>
              <a:rPr sz="1200" spc="20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landing</a:t>
            </a:r>
            <a:r>
              <a:rPr sz="1200" spc="18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sites</a:t>
            </a:r>
            <a:endParaRPr sz="1200">
              <a:latin typeface="Tahoma"/>
              <a:cs typeface="Tahoma"/>
            </a:endParaRPr>
          </a:p>
          <a:p>
            <a:pPr marL="184785" marR="9906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200" dirty="0">
                <a:latin typeface="Tahoma"/>
                <a:cs typeface="Tahoma"/>
              </a:rPr>
              <a:t>Orbits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ES-</a:t>
            </a:r>
            <a:r>
              <a:rPr sz="1200" dirty="0">
                <a:latin typeface="Tahoma"/>
                <a:cs typeface="Tahoma"/>
              </a:rPr>
              <a:t>L1, </a:t>
            </a:r>
            <a:r>
              <a:rPr sz="1200" spc="50" dirty="0">
                <a:latin typeface="Tahoma"/>
                <a:cs typeface="Tahoma"/>
              </a:rPr>
              <a:t>GEO,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HEO,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55" dirty="0">
                <a:latin typeface="Tahoma"/>
                <a:cs typeface="Tahoma"/>
              </a:rPr>
              <a:t>SSO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have </a:t>
            </a:r>
            <a:r>
              <a:rPr sz="1200" dirty="0">
                <a:latin typeface="Tahoma"/>
                <a:cs typeface="Tahoma"/>
              </a:rPr>
              <a:t>a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100%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success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rate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Executive</a:t>
            </a:r>
            <a:r>
              <a:rPr spc="-210" dirty="0"/>
              <a:t> </a:t>
            </a:r>
            <a:r>
              <a:rPr spc="-95" dirty="0"/>
              <a:t>Summary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89908" y="4977129"/>
            <a:ext cx="2834640" cy="60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latin typeface="Tahoma"/>
                <a:cs typeface="Tahoma"/>
              </a:rPr>
              <a:t>Visualization/Analytics:</a:t>
            </a:r>
            <a:endParaRPr sz="1400">
              <a:latin typeface="Tahoma"/>
              <a:cs typeface="Tahoma"/>
            </a:endParaRPr>
          </a:p>
          <a:p>
            <a:pPr marL="239395" marR="5080" indent="-227329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239395" algn="l"/>
                <a:tab pos="240029" algn="l"/>
              </a:tabLst>
            </a:pPr>
            <a:r>
              <a:rPr sz="1200" dirty="0">
                <a:latin typeface="Tahoma"/>
                <a:cs typeface="Tahoma"/>
              </a:rPr>
              <a:t>Most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launch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sites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are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near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the </a:t>
            </a:r>
            <a:r>
              <a:rPr sz="1200" dirty="0">
                <a:latin typeface="Tahoma"/>
                <a:cs typeface="Tahoma"/>
              </a:rPr>
              <a:t>equator,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all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are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close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to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 </a:t>
            </a:r>
            <a:r>
              <a:rPr sz="1200" spc="-20" dirty="0">
                <a:latin typeface="Tahoma"/>
                <a:cs typeface="Tahoma"/>
              </a:rPr>
              <a:t>coast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89908" y="5739180"/>
            <a:ext cx="2816225" cy="78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5" dirty="0">
                <a:latin typeface="Tahoma"/>
                <a:cs typeface="Tahoma"/>
              </a:rPr>
              <a:t>Predictive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Analytics:</a:t>
            </a: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85420" algn="l"/>
              </a:tabLst>
            </a:pPr>
            <a:r>
              <a:rPr sz="1200" spc="50" dirty="0">
                <a:latin typeface="Tahoma"/>
                <a:cs typeface="Tahoma"/>
              </a:rPr>
              <a:t>All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models</a:t>
            </a:r>
            <a:r>
              <a:rPr sz="1200" spc="7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performed</a:t>
            </a:r>
            <a:r>
              <a:rPr sz="1200" spc="1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similarly</a:t>
            </a:r>
            <a:r>
              <a:rPr sz="1200" spc="110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on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the </a:t>
            </a:r>
            <a:r>
              <a:rPr sz="1200" dirty="0">
                <a:latin typeface="Tahoma"/>
                <a:cs typeface="Tahoma"/>
              </a:rPr>
              <a:t>test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set.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The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decision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tree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model </a:t>
            </a:r>
            <a:r>
              <a:rPr sz="1200" dirty="0">
                <a:latin typeface="Tahoma"/>
                <a:cs typeface="Tahoma"/>
              </a:rPr>
              <a:t>slightly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outperformed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30822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45" dirty="0"/>
              <a:t> </a:t>
            </a:r>
            <a:r>
              <a:rPr spc="-85" dirty="0"/>
              <a:t>Sites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245860" cy="1616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0" dirty="0">
                <a:latin typeface="Tahoma"/>
                <a:cs typeface="Tahoma"/>
              </a:rPr>
              <a:t>With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Markers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/>
              <a:cs typeface="Tahoma"/>
            </a:endParaRPr>
          </a:p>
          <a:p>
            <a:pPr marL="184785" marR="5080" indent="-172720">
              <a:lnSpc>
                <a:spcPct val="11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latin typeface="Tahoma"/>
                <a:cs typeface="Tahoma"/>
              </a:rPr>
              <a:t>Near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Equator</a:t>
            </a:r>
            <a:r>
              <a:rPr sz="1400" spc="-35" dirty="0">
                <a:latin typeface="Tahoma"/>
                <a:cs typeface="Tahoma"/>
              </a:rPr>
              <a:t>: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closer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equator,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easier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to </a:t>
            </a:r>
            <a:r>
              <a:rPr sz="1400" b="1" spc="-35" dirty="0">
                <a:latin typeface="Tahoma"/>
                <a:cs typeface="Tahoma"/>
              </a:rPr>
              <a:t>launch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equatorial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orbit,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 more </a:t>
            </a:r>
            <a:r>
              <a:rPr sz="1400" spc="55" dirty="0">
                <a:latin typeface="Tahoma"/>
                <a:cs typeface="Tahoma"/>
              </a:rPr>
              <a:t>help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you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get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Earth's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rotation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prograde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orbit.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Rockets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near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equator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get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 </a:t>
            </a:r>
            <a:r>
              <a:rPr sz="1400" b="1" spc="-10" dirty="0">
                <a:latin typeface="Tahoma"/>
                <a:cs typeface="Tahoma"/>
              </a:rPr>
              <a:t>additional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natural </a:t>
            </a:r>
            <a:r>
              <a:rPr sz="1400" b="1" spc="-10" dirty="0">
                <a:latin typeface="Tahoma"/>
                <a:cs typeface="Tahoma"/>
              </a:rPr>
              <a:t>boost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-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due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rotational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speed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earth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-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that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helps </a:t>
            </a:r>
            <a:r>
              <a:rPr sz="1400" b="1" spc="-45" dirty="0">
                <a:latin typeface="Tahoma"/>
                <a:cs typeface="Tahoma"/>
              </a:rPr>
              <a:t>save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the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cost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putting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extra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fuel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boosters.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3253740"/>
            <a:ext cx="6861048" cy="30251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45" dirty="0"/>
              <a:t> </a:t>
            </a:r>
            <a:r>
              <a:rPr spc="-30" dirty="0"/>
              <a:t>Outcomes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4986655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At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Each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Launch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Site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10" dirty="0">
                <a:latin typeface="Tahoma"/>
                <a:cs typeface="Tahoma"/>
              </a:rPr>
              <a:t>Outcomes</a:t>
            </a:r>
            <a:r>
              <a:rPr sz="1400" spc="-10" dirty="0">
                <a:latin typeface="Tahoma"/>
                <a:cs typeface="Tahoma"/>
              </a:rPr>
              <a:t>: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400" b="1" spc="-20" dirty="0">
                <a:solidFill>
                  <a:srgbClr val="6FAC46"/>
                </a:solidFill>
                <a:latin typeface="Tahoma"/>
                <a:cs typeface="Tahoma"/>
              </a:rPr>
              <a:t>Green</a:t>
            </a:r>
            <a:r>
              <a:rPr sz="1400" b="1" spc="25" dirty="0">
                <a:solidFill>
                  <a:srgbClr val="6FAC46"/>
                </a:solidFill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markers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launches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Clr>
                <a:srgbClr val="000000"/>
              </a:buClr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Red</a:t>
            </a:r>
            <a:r>
              <a:rPr sz="1400" b="1" spc="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markers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launches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Launch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CCAFS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SLC-</a:t>
            </a:r>
            <a:r>
              <a:rPr sz="1400" b="1" dirty="0">
                <a:latin typeface="Tahoma"/>
                <a:cs typeface="Tahoma"/>
              </a:rPr>
              <a:t>40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b="1" spc="-75" dirty="0">
                <a:latin typeface="Tahoma"/>
                <a:cs typeface="Tahoma"/>
              </a:rPr>
              <a:t>3/7</a:t>
            </a:r>
            <a:r>
              <a:rPr sz="1400" b="1" spc="-50" dirty="0">
                <a:latin typeface="Tahoma"/>
                <a:cs typeface="Tahoma"/>
              </a:rPr>
              <a:t> success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rate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spc="-55" dirty="0">
                <a:latin typeface="Tahoma"/>
                <a:cs typeface="Tahoma"/>
              </a:rPr>
              <a:t>(</a:t>
            </a:r>
            <a:r>
              <a:rPr sz="1400" b="1" spc="-55" dirty="0">
                <a:latin typeface="Tahoma"/>
                <a:cs typeface="Tahoma"/>
              </a:rPr>
              <a:t>42.9%)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3270503"/>
            <a:ext cx="6803135" cy="30159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Distance</a:t>
            </a:r>
            <a:r>
              <a:rPr spc="-195" dirty="0"/>
              <a:t> </a:t>
            </a:r>
            <a:r>
              <a:rPr spc="-20" dirty="0"/>
              <a:t>to</a:t>
            </a:r>
            <a:r>
              <a:rPr spc="-204" dirty="0"/>
              <a:t> </a:t>
            </a:r>
            <a:r>
              <a:rPr spc="-90" dirty="0"/>
              <a:t>Proximities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2809240" cy="1762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CCAFS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SLC-</a:t>
            </a:r>
            <a:r>
              <a:rPr sz="1400" b="1" spc="-25" dirty="0">
                <a:latin typeface="Tahoma"/>
                <a:cs typeface="Tahoma"/>
              </a:rPr>
              <a:t>40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.86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km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nearest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coastline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21.96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km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nearest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railway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23.23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km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nearest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city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26.88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km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nearest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highway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395" y="3733800"/>
            <a:ext cx="6749796" cy="26426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Distance</a:t>
            </a:r>
            <a:r>
              <a:rPr spc="-195" dirty="0"/>
              <a:t> </a:t>
            </a:r>
            <a:r>
              <a:rPr spc="-20" dirty="0"/>
              <a:t>to</a:t>
            </a:r>
            <a:r>
              <a:rPr spc="-204" dirty="0"/>
              <a:t> </a:t>
            </a:r>
            <a:r>
              <a:rPr spc="-90" dirty="0"/>
              <a:t>Proximities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360160" cy="2338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latin typeface="Tahoma"/>
                <a:cs typeface="Tahoma"/>
              </a:rPr>
              <a:t>CCAFS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SLC-</a:t>
            </a:r>
            <a:r>
              <a:rPr sz="1400" b="1" spc="-25" dirty="0">
                <a:latin typeface="Tahoma"/>
                <a:cs typeface="Tahoma"/>
              </a:rPr>
              <a:t>40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/>
              <a:cs typeface="Tahoma"/>
            </a:endParaRPr>
          </a:p>
          <a:p>
            <a:pPr marL="184785" marR="338455" indent="-172720">
              <a:lnSpc>
                <a:spcPct val="11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45" dirty="0">
                <a:latin typeface="Tahoma"/>
                <a:cs typeface="Tahoma"/>
              </a:rPr>
              <a:t>Coasts</a:t>
            </a:r>
            <a:r>
              <a:rPr sz="1400" spc="-45" dirty="0">
                <a:latin typeface="Tahoma"/>
                <a:cs typeface="Tahoma"/>
              </a:rPr>
              <a:t>: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help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ensure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that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spent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stages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80" dirty="0">
                <a:latin typeface="Tahoma"/>
                <a:cs typeface="Tahoma"/>
              </a:rPr>
              <a:t>dropped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along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path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or </a:t>
            </a:r>
            <a:r>
              <a:rPr sz="1400" dirty="0">
                <a:latin typeface="Tahoma"/>
                <a:cs typeface="Tahoma"/>
              </a:rPr>
              <a:t>failed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don't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fall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people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property.</a:t>
            </a:r>
            <a:endParaRPr sz="1400">
              <a:latin typeface="Tahoma"/>
              <a:cs typeface="Tahoma"/>
            </a:endParaRPr>
          </a:p>
          <a:p>
            <a:pPr marL="184785" marR="166370" indent="-17272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40" dirty="0">
                <a:latin typeface="Tahoma"/>
                <a:cs typeface="Tahoma"/>
              </a:rPr>
              <a:t>Safety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235" dirty="0">
                <a:latin typeface="Tahoma"/>
                <a:cs typeface="Tahoma"/>
              </a:rPr>
              <a:t>/</a:t>
            </a:r>
            <a:r>
              <a:rPr sz="1400" b="1" spc="25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Security: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needs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85" dirty="0">
                <a:latin typeface="Tahoma"/>
                <a:cs typeface="Tahoma"/>
              </a:rPr>
              <a:t>be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exclusion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zone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around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 </a:t>
            </a:r>
            <a:r>
              <a:rPr sz="1400" spc="-25" dirty="0">
                <a:latin typeface="Tahoma"/>
                <a:cs typeface="Tahoma"/>
              </a:rPr>
              <a:t>to </a:t>
            </a:r>
            <a:r>
              <a:rPr sz="1400" spc="60" dirty="0">
                <a:latin typeface="Tahoma"/>
                <a:cs typeface="Tahoma"/>
              </a:rPr>
              <a:t>keep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unauthorized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people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away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keep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people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safe.</a:t>
            </a: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10100"/>
              </a:lnSpc>
              <a:spcBef>
                <a:spcPts val="994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70" dirty="0">
                <a:latin typeface="Tahoma"/>
                <a:cs typeface="Tahoma"/>
              </a:rPr>
              <a:t>Transportation/Infrastructure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and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Cities</a:t>
            </a:r>
            <a:r>
              <a:rPr sz="1400" spc="-30" dirty="0">
                <a:latin typeface="Tahoma"/>
                <a:cs typeface="Tahoma"/>
              </a:rPr>
              <a:t>: </a:t>
            </a:r>
            <a:r>
              <a:rPr sz="1400" spc="60" dirty="0">
                <a:latin typeface="Tahoma"/>
                <a:cs typeface="Tahoma"/>
              </a:rPr>
              <a:t>need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85" dirty="0">
                <a:latin typeface="Tahoma"/>
                <a:cs typeface="Tahoma"/>
              </a:rPr>
              <a:t>be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away from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anything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 </a:t>
            </a:r>
            <a:r>
              <a:rPr sz="1400" dirty="0">
                <a:latin typeface="Tahoma"/>
                <a:cs typeface="Tahoma"/>
              </a:rPr>
              <a:t>failed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damage,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but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still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close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enough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roads/rails/docks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be </a:t>
            </a:r>
            <a:r>
              <a:rPr sz="1400" spc="50" dirty="0">
                <a:latin typeface="Tahoma"/>
                <a:cs typeface="Tahoma"/>
              </a:rPr>
              <a:t>able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bring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people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material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support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activities.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1395" y="3733800"/>
            <a:ext cx="6749796" cy="26426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335"/>
            <a:ext cx="12191999" cy="683666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7108" y="2845206"/>
            <a:ext cx="3166745" cy="140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pc="-150" dirty="0">
                <a:solidFill>
                  <a:srgbClr val="FFFFFF"/>
                </a:solidFill>
                <a:latin typeface="Calibri"/>
                <a:cs typeface="Calibri"/>
              </a:rPr>
              <a:t>Dashboard</a:t>
            </a:r>
            <a:r>
              <a:rPr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pc="-7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Plotly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56222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30" dirty="0"/>
              <a:t> </a:t>
            </a:r>
            <a:r>
              <a:rPr spc="-145" dirty="0"/>
              <a:t>Success</a:t>
            </a:r>
            <a:r>
              <a:rPr spc="-110" dirty="0"/>
              <a:t> </a:t>
            </a:r>
            <a:r>
              <a:rPr dirty="0"/>
              <a:t>by</a:t>
            </a:r>
            <a:r>
              <a:rPr spc="-145" dirty="0"/>
              <a:t> </a:t>
            </a:r>
            <a:r>
              <a:rPr spc="-2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5790565" cy="911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Tahoma"/>
                <a:cs typeface="Tahoma"/>
              </a:rPr>
              <a:t>Success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as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Percent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Total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/>
              <a:cs typeface="Tahoma"/>
            </a:endParaRPr>
          </a:p>
          <a:p>
            <a:pPr marL="184785" marR="5080" indent="-172720">
              <a:lnSpc>
                <a:spcPct val="11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KSC</a:t>
            </a:r>
            <a:r>
              <a:rPr sz="1400" b="1" spc="10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LC-</a:t>
            </a:r>
            <a:r>
              <a:rPr sz="1400" b="1" dirty="0">
                <a:latin typeface="Tahoma"/>
                <a:cs typeface="Tahoma"/>
              </a:rPr>
              <a:t>39A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most</a:t>
            </a:r>
            <a:r>
              <a:rPr sz="1400" b="1" spc="2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successful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launches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amongst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sites (</a:t>
            </a:r>
            <a:r>
              <a:rPr sz="1400" b="1" spc="-10" dirty="0">
                <a:latin typeface="Tahoma"/>
                <a:cs typeface="Tahoma"/>
              </a:rPr>
              <a:t>41.2%</a:t>
            </a:r>
            <a:r>
              <a:rPr sz="1400" spc="-10" dirty="0"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465" y="3484774"/>
            <a:ext cx="6722575" cy="26301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Launch</a:t>
            </a:r>
            <a:r>
              <a:rPr spc="-130" dirty="0"/>
              <a:t> </a:t>
            </a:r>
            <a:r>
              <a:rPr spc="-145" dirty="0"/>
              <a:t>Success</a:t>
            </a:r>
            <a:r>
              <a:rPr spc="-114" dirty="0"/>
              <a:t> </a:t>
            </a:r>
            <a:r>
              <a:rPr spc="-125" dirty="0"/>
              <a:t>(KSC</a:t>
            </a:r>
            <a:r>
              <a:rPr spc="-150" dirty="0"/>
              <a:t> </a:t>
            </a:r>
            <a:r>
              <a:rPr spc="-220" dirty="0"/>
              <a:t>LC-</a:t>
            </a:r>
            <a:r>
              <a:rPr spc="-20" dirty="0"/>
              <a:t>29A)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800" y="1284477"/>
            <a:ext cx="6073775" cy="1038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Tahoma"/>
                <a:cs typeface="Tahoma"/>
              </a:rPr>
              <a:t>Success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as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b="1" spc="-55" dirty="0">
                <a:latin typeface="Tahoma"/>
                <a:cs typeface="Tahoma"/>
              </a:rPr>
              <a:t>Percent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of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Total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KSC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LC-</a:t>
            </a:r>
            <a:r>
              <a:rPr sz="1400" b="1" dirty="0">
                <a:latin typeface="Tahoma"/>
                <a:cs typeface="Tahoma"/>
              </a:rPr>
              <a:t>39A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highest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success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spc="-60" dirty="0">
                <a:latin typeface="Tahoma"/>
                <a:cs typeface="Tahoma"/>
              </a:rPr>
              <a:t>rate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amongst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</a:t>
            </a:r>
            <a:r>
              <a:rPr sz="1400" spc="-35" dirty="0">
                <a:latin typeface="Tahoma"/>
                <a:cs typeface="Tahoma"/>
              </a:rPr>
              <a:t> (</a:t>
            </a:r>
            <a:r>
              <a:rPr sz="1400" b="1" spc="-35" dirty="0">
                <a:latin typeface="Tahoma"/>
                <a:cs typeface="Tahoma"/>
              </a:rPr>
              <a:t>76.9%</a:t>
            </a:r>
            <a:r>
              <a:rPr sz="1400" spc="-35" dirty="0">
                <a:latin typeface="Tahoma"/>
                <a:cs typeface="Tahoma"/>
              </a:rPr>
              <a:t>)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10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3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failed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launches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704" y="3575466"/>
            <a:ext cx="6739958" cy="26371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838950" y="5112765"/>
            <a:ext cx="8870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0 =</a:t>
            </a:r>
            <a:r>
              <a:rPr sz="1000" spc="-20" dirty="0">
                <a:latin typeface="Calibri"/>
                <a:cs typeface="Calibri"/>
              </a:rPr>
              <a:t> Fail </a:t>
            </a:r>
            <a:r>
              <a:rPr sz="1000" dirty="0">
                <a:latin typeface="Calibri"/>
                <a:cs typeface="Calibri"/>
              </a:rPr>
              <a:t>Class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=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Payload</a:t>
            </a:r>
            <a:r>
              <a:rPr spc="-225" dirty="0"/>
              <a:t> </a:t>
            </a:r>
            <a:r>
              <a:rPr spc="-70" dirty="0"/>
              <a:t>Mass</a:t>
            </a:r>
            <a:r>
              <a:rPr spc="-225" dirty="0"/>
              <a:t> </a:t>
            </a:r>
            <a:r>
              <a:rPr spc="-10" dirty="0"/>
              <a:t>and</a:t>
            </a:r>
            <a:r>
              <a:rPr spc="-215" dirty="0"/>
              <a:t> </a:t>
            </a:r>
            <a:r>
              <a:rPr spc="-90" dirty="0"/>
              <a:t>Success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289040" cy="1038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5" dirty="0">
                <a:latin typeface="Tahoma"/>
                <a:cs typeface="Tahoma"/>
              </a:rPr>
              <a:t>By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Booster</a:t>
            </a:r>
            <a:r>
              <a:rPr sz="1400" b="1" spc="-9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Version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Payloads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between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2,000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kg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5,000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kg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highest </a:t>
            </a:r>
            <a:r>
              <a:rPr sz="1400" b="1" spc="-50" dirty="0">
                <a:latin typeface="Tahoma"/>
                <a:cs typeface="Tahoma"/>
              </a:rPr>
              <a:t>success </a:t>
            </a:r>
            <a:r>
              <a:rPr sz="1400" b="1" spc="-20" dirty="0">
                <a:latin typeface="Tahoma"/>
                <a:cs typeface="Tahoma"/>
              </a:rPr>
              <a:t>rate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1</a:t>
            </a:r>
            <a:r>
              <a:rPr sz="1400" spc="1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indicating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outcome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1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0</a:t>
            </a:r>
            <a:r>
              <a:rPr sz="1400" spc="114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indicating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</a:t>
            </a:r>
            <a:r>
              <a:rPr sz="1400" spc="1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outcome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299" y="3353891"/>
            <a:ext cx="6606994" cy="25804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" y="21335"/>
            <a:ext cx="12190475" cy="68366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7108" y="2845206"/>
            <a:ext cx="1978660" cy="1407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pc="-140" dirty="0">
                <a:solidFill>
                  <a:srgbClr val="FFFFFF"/>
                </a:solidFill>
                <a:latin typeface="Calibri"/>
                <a:cs typeface="Calibri"/>
              </a:rPr>
              <a:t>Predictive </a:t>
            </a:r>
            <a:r>
              <a:rPr spc="-20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964045" cy="1507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Accuracy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/>
              <a:cs typeface="Tahoma"/>
            </a:endParaRPr>
          </a:p>
          <a:p>
            <a:pPr marL="184785" marR="84455" indent="-172720">
              <a:lnSpc>
                <a:spcPct val="11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All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models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performed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at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about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same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level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had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same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scores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spc="25" dirty="0">
                <a:latin typeface="Tahoma"/>
                <a:cs typeface="Tahoma"/>
              </a:rPr>
              <a:t>and </a:t>
            </a:r>
            <a:r>
              <a:rPr sz="1400" b="1" spc="-55" dirty="0">
                <a:latin typeface="Tahoma"/>
                <a:cs typeface="Tahoma"/>
              </a:rPr>
              <a:t>accuracy</a:t>
            </a:r>
            <a:r>
              <a:rPr sz="1400" spc="-55" dirty="0">
                <a:latin typeface="Tahoma"/>
                <a:cs typeface="Tahoma"/>
              </a:rPr>
              <a:t>.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This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likely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due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small </a:t>
            </a:r>
            <a:r>
              <a:rPr sz="1400" b="1" spc="-50" dirty="0">
                <a:latin typeface="Tahoma"/>
                <a:cs typeface="Tahoma"/>
              </a:rPr>
              <a:t>dataset</a:t>
            </a:r>
            <a:r>
              <a:rPr sz="1400" spc="-50" dirty="0">
                <a:latin typeface="Tahoma"/>
                <a:cs typeface="Tahoma"/>
              </a:rPr>
              <a:t>.</a:t>
            </a:r>
            <a:r>
              <a:rPr sz="1400" spc="-1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Decision</a:t>
            </a:r>
            <a:r>
              <a:rPr sz="1400" b="1" spc="-85" dirty="0">
                <a:latin typeface="Tahoma"/>
                <a:cs typeface="Tahoma"/>
              </a:rPr>
              <a:t> </a:t>
            </a:r>
            <a:r>
              <a:rPr sz="1400" b="1" spc="-65" dirty="0">
                <a:latin typeface="Tahoma"/>
                <a:cs typeface="Tahoma"/>
              </a:rPr>
              <a:t>Tree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model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slightly </a:t>
            </a:r>
            <a:r>
              <a:rPr sz="1400" b="1" spc="-20" dirty="0">
                <a:latin typeface="Tahoma"/>
                <a:cs typeface="Tahoma"/>
              </a:rPr>
              <a:t>outperformed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rest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when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looking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at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.best_score_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.best_score_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average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cv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folds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single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combination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parameters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1910" y="3019955"/>
            <a:ext cx="3604483" cy="10624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4225693"/>
            <a:ext cx="7216140" cy="201329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6426504"/>
            <a:ext cx="3365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2023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71935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8800" y="1284477"/>
            <a:ext cx="6378575" cy="4570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Background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/>
              <a:cs typeface="Tahoma"/>
            </a:endParaRPr>
          </a:p>
          <a:p>
            <a:pPr marL="12700" marR="26670">
              <a:lnSpc>
                <a:spcPct val="110000"/>
              </a:lnSpc>
            </a:pPr>
            <a:r>
              <a:rPr sz="1400" dirty="0">
                <a:latin typeface="Tahoma"/>
                <a:cs typeface="Tahoma"/>
              </a:rPr>
              <a:t>SpaceX,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leader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space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industry,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strives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 make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space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travel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affordable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everyone.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Its</a:t>
            </a:r>
            <a:r>
              <a:rPr sz="1400" spc="10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accomplishments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include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sending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spacecraft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the </a:t>
            </a:r>
            <a:r>
              <a:rPr sz="1400" dirty="0">
                <a:latin typeface="Tahoma"/>
                <a:cs typeface="Tahoma"/>
              </a:rPr>
              <a:t>international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space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station, launching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satellite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constellation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that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provides </a:t>
            </a:r>
            <a:r>
              <a:rPr sz="1400" dirty="0">
                <a:latin typeface="Tahoma"/>
                <a:cs typeface="Tahoma"/>
              </a:rPr>
              <a:t>internet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access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sending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manned missions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space.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SpaceX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100" dirty="0">
                <a:latin typeface="Tahoma"/>
                <a:cs typeface="Tahoma"/>
              </a:rPr>
              <a:t>do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this </a:t>
            </a:r>
            <a:r>
              <a:rPr sz="1400" dirty="0">
                <a:latin typeface="Tahoma"/>
                <a:cs typeface="Tahoma"/>
              </a:rPr>
              <a:t>because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rocket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relatively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inexpensive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($62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million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per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launch) </a:t>
            </a:r>
            <a:r>
              <a:rPr sz="1400" spc="65" dirty="0">
                <a:latin typeface="Tahoma"/>
                <a:cs typeface="Tahoma"/>
              </a:rPr>
              <a:t>due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novel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reuse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first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stage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its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Falcon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9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rocket.</a:t>
            </a:r>
            <a:r>
              <a:rPr sz="1400" spc="-12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Other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providers, </a:t>
            </a:r>
            <a:r>
              <a:rPr sz="1400" dirty="0">
                <a:latin typeface="Tahoma"/>
                <a:cs typeface="Tahoma"/>
              </a:rPr>
              <a:t>which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not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able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reuse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first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stage,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cost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upwards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$165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million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each. </a:t>
            </a:r>
            <a:r>
              <a:rPr sz="1400" dirty="0">
                <a:latin typeface="Tahoma"/>
                <a:cs typeface="Tahoma"/>
              </a:rPr>
              <a:t>By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determining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if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first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stage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will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land,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determine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price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the </a:t>
            </a:r>
            <a:r>
              <a:rPr sz="1400" dirty="0">
                <a:latin typeface="Tahoma"/>
                <a:cs typeface="Tahoma"/>
              </a:rPr>
              <a:t>launch.</a:t>
            </a:r>
            <a:r>
              <a:rPr sz="1400" spc="-125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To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100" dirty="0">
                <a:latin typeface="Tahoma"/>
                <a:cs typeface="Tahoma"/>
              </a:rPr>
              <a:t>do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this,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public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machine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learning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models</a:t>
            </a:r>
            <a:r>
              <a:rPr sz="1400" spc="-25" dirty="0">
                <a:latin typeface="Tahoma"/>
                <a:cs typeface="Tahoma"/>
              </a:rPr>
              <a:t> to </a:t>
            </a:r>
            <a:r>
              <a:rPr sz="1400" spc="45" dirty="0">
                <a:latin typeface="Tahoma"/>
                <a:cs typeface="Tahoma"/>
              </a:rPr>
              <a:t>predict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whether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SpaceX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215" dirty="0">
                <a:latin typeface="Tahoma"/>
                <a:cs typeface="Tahoma"/>
              </a:rPr>
              <a:t>–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competing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company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15" dirty="0">
                <a:latin typeface="Tahoma"/>
                <a:cs typeface="Tahoma"/>
              </a:rPr>
              <a:t>–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reuse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first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stage.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Tahoma"/>
                <a:cs typeface="Tahoma"/>
              </a:rPr>
              <a:t>Explore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How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payload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mass,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site,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number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flights,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orbits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affect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first-</a:t>
            </a:r>
            <a:r>
              <a:rPr sz="1400" spc="-10" dirty="0">
                <a:latin typeface="Tahoma"/>
                <a:cs typeface="Tahoma"/>
              </a:rPr>
              <a:t>stage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success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ts val="1675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-10" dirty="0">
                <a:latin typeface="Tahoma"/>
                <a:cs typeface="Tahoma"/>
              </a:rPr>
              <a:t>Rate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10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landings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over</a:t>
            </a:r>
            <a:r>
              <a:rPr sz="1400" spc="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time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ts val="1675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Best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predictive </a:t>
            </a:r>
            <a:r>
              <a:rPr sz="1400" spc="70" dirty="0">
                <a:latin typeface="Tahoma"/>
                <a:cs typeface="Tahoma"/>
              </a:rPr>
              <a:t>model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(binary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classification)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Introduction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Confusion</a:t>
            </a:r>
            <a:r>
              <a:rPr spc="-215" dirty="0"/>
              <a:t> </a:t>
            </a:r>
            <a:r>
              <a:rPr spc="-60" dirty="0"/>
              <a:t>Matrices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342380" cy="5033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Tahoma"/>
                <a:cs typeface="Tahoma"/>
              </a:rPr>
              <a:t>Performance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Summary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spc="140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confusion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matrix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summarizes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performance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1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classification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algorithm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spc="65" dirty="0">
                <a:latin typeface="Tahoma"/>
                <a:cs typeface="Tahoma"/>
              </a:rPr>
              <a:t>All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confusion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matrices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were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identical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The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fact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that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there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false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positives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(Type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1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error)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not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good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Confusion</a:t>
            </a:r>
            <a:r>
              <a:rPr sz="1400" spc="1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Matrix</a:t>
            </a:r>
            <a:r>
              <a:rPr sz="1400" spc="1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Outputs:</a:t>
            </a:r>
            <a:endParaRPr sz="1400">
              <a:latin typeface="Tahoma"/>
              <a:cs typeface="Tahoma"/>
            </a:endParaRPr>
          </a:p>
          <a:p>
            <a:pPr marL="645160" lvl="1" indent="-173355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dirty="0">
                <a:latin typeface="Tahoma"/>
                <a:cs typeface="Tahoma"/>
              </a:rPr>
              <a:t>12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True</a:t>
            </a:r>
            <a:r>
              <a:rPr sz="1100" spc="-10" dirty="0">
                <a:latin typeface="Tahoma"/>
                <a:cs typeface="Tahoma"/>
              </a:rPr>
              <a:t> positive</a:t>
            </a:r>
            <a:endParaRPr sz="1100">
              <a:latin typeface="Tahoma"/>
              <a:cs typeface="Tahoma"/>
            </a:endParaRPr>
          </a:p>
          <a:p>
            <a:pPr marL="645160" lvl="1" indent="-173355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dirty="0">
                <a:latin typeface="Tahoma"/>
                <a:cs typeface="Tahoma"/>
              </a:rPr>
              <a:t>3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True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negative</a:t>
            </a:r>
            <a:endParaRPr sz="1100">
              <a:latin typeface="Tahoma"/>
              <a:cs typeface="Tahoma"/>
            </a:endParaRPr>
          </a:p>
          <a:p>
            <a:pPr marL="645160" lvl="1" indent="-173355">
              <a:lnSpc>
                <a:spcPct val="100000"/>
              </a:lnSpc>
              <a:spcBef>
                <a:spcPts val="730"/>
              </a:spcBef>
              <a:buClr>
                <a:srgbClr val="000000"/>
              </a:buClr>
              <a:buFont typeface="Arial MT"/>
              <a:buChar char="•"/>
              <a:tabLst>
                <a:tab pos="645795" algn="l"/>
              </a:tabLst>
            </a:pPr>
            <a:r>
              <a:rPr sz="1100" b="1" dirty="0">
                <a:solidFill>
                  <a:srgbClr val="FF0000"/>
                </a:solidFill>
                <a:latin typeface="Tahoma"/>
                <a:cs typeface="Tahoma"/>
              </a:rPr>
              <a:t>3</a:t>
            </a:r>
            <a:r>
              <a:rPr sz="1100" b="1" spc="-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b="1" spc="-25" dirty="0">
                <a:solidFill>
                  <a:srgbClr val="FF0000"/>
                </a:solidFill>
                <a:latin typeface="Tahoma"/>
                <a:cs typeface="Tahoma"/>
              </a:rPr>
              <a:t>False</a:t>
            </a:r>
            <a:r>
              <a:rPr sz="1100" b="1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FF0000"/>
                </a:solidFill>
                <a:latin typeface="Tahoma"/>
                <a:cs typeface="Tahoma"/>
              </a:rPr>
              <a:t>positive</a:t>
            </a:r>
            <a:endParaRPr sz="1100">
              <a:latin typeface="Tahoma"/>
              <a:cs typeface="Tahoma"/>
            </a:endParaRPr>
          </a:p>
          <a:p>
            <a:pPr marL="645160" lvl="1" indent="-173355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dirty="0">
                <a:latin typeface="Tahoma"/>
                <a:cs typeface="Tahoma"/>
              </a:rPr>
              <a:t>0 False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Negative</a:t>
            </a:r>
            <a:endParaRPr sz="11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40" dirty="0">
                <a:latin typeface="Tahoma"/>
                <a:cs typeface="Tahoma"/>
              </a:rPr>
              <a:t>Precision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=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TP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/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(TP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+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FP)</a:t>
            </a:r>
            <a:endParaRPr sz="1400">
              <a:latin typeface="Tahoma"/>
              <a:cs typeface="Tahoma"/>
            </a:endParaRPr>
          </a:p>
          <a:p>
            <a:pPr marL="645160" lvl="1" indent="-173355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dirty="0">
                <a:latin typeface="Tahoma"/>
                <a:cs typeface="Tahoma"/>
              </a:rPr>
              <a:t>12</a:t>
            </a:r>
            <a:r>
              <a:rPr sz="1100" spc="-5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/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15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=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.80</a:t>
            </a:r>
            <a:endParaRPr sz="11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40" dirty="0">
                <a:latin typeface="Tahoma"/>
                <a:cs typeface="Tahoma"/>
              </a:rPr>
              <a:t>Recall</a:t>
            </a:r>
            <a:r>
              <a:rPr sz="1400" b="1" spc="-95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= </a:t>
            </a:r>
            <a:r>
              <a:rPr sz="1400" dirty="0">
                <a:latin typeface="Tahoma"/>
                <a:cs typeface="Tahoma"/>
              </a:rPr>
              <a:t>TP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/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(TP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+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FN)</a:t>
            </a:r>
            <a:endParaRPr sz="1400">
              <a:latin typeface="Tahoma"/>
              <a:cs typeface="Tahoma"/>
            </a:endParaRPr>
          </a:p>
          <a:p>
            <a:pPr marL="645160" lvl="1" indent="-17335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dirty="0">
                <a:latin typeface="Tahoma"/>
                <a:cs typeface="Tahoma"/>
              </a:rPr>
              <a:t>12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/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12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=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1</a:t>
            </a:r>
            <a:endParaRPr sz="11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73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F1</a:t>
            </a:r>
            <a:r>
              <a:rPr sz="1400" b="1" spc="-35" dirty="0">
                <a:latin typeface="Tahoma"/>
                <a:cs typeface="Tahoma"/>
              </a:rPr>
              <a:t> Score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=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2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155" dirty="0">
                <a:latin typeface="Tahoma"/>
                <a:cs typeface="Tahoma"/>
              </a:rPr>
              <a:t>*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(Precision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55" dirty="0">
                <a:latin typeface="Tahoma"/>
                <a:cs typeface="Tahoma"/>
              </a:rPr>
              <a:t>*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Recall)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/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(Precision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+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Recall)</a:t>
            </a:r>
            <a:endParaRPr sz="1400">
              <a:latin typeface="Tahoma"/>
              <a:cs typeface="Tahoma"/>
            </a:endParaRPr>
          </a:p>
          <a:p>
            <a:pPr marL="645160" lvl="1" indent="-173355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645795" algn="l"/>
              </a:tabLst>
            </a:pPr>
            <a:r>
              <a:rPr sz="1100" dirty="0">
                <a:latin typeface="Tahoma"/>
                <a:cs typeface="Tahoma"/>
              </a:rPr>
              <a:t>2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120" dirty="0">
                <a:latin typeface="Tahoma"/>
                <a:cs typeface="Tahoma"/>
              </a:rPr>
              <a:t>*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(.8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114" dirty="0">
                <a:latin typeface="Tahoma"/>
                <a:cs typeface="Tahoma"/>
              </a:rPr>
              <a:t>*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1)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/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(.8</a:t>
            </a:r>
            <a:r>
              <a:rPr sz="1100" spc="-75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+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1)</a:t>
            </a:r>
            <a:r>
              <a:rPr sz="1100" spc="-70" dirty="0">
                <a:latin typeface="Tahoma"/>
                <a:cs typeface="Tahoma"/>
              </a:rPr>
              <a:t> </a:t>
            </a:r>
            <a:r>
              <a:rPr sz="1100" spc="-80" dirty="0">
                <a:latin typeface="Tahoma"/>
                <a:cs typeface="Tahoma"/>
              </a:rPr>
              <a:t>=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.89</a:t>
            </a:r>
            <a:endParaRPr sz="11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Accuracy</a:t>
            </a:r>
            <a:r>
              <a:rPr sz="1400" b="1" spc="-80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=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(TP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+</a:t>
            </a:r>
            <a:r>
              <a:rPr sz="1400" spc="-1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TN)</a:t>
            </a:r>
            <a:r>
              <a:rPr sz="1400" spc="30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/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(TP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+ </a:t>
            </a:r>
            <a:r>
              <a:rPr sz="1400" spc="60" dirty="0">
                <a:latin typeface="Tahoma"/>
                <a:cs typeface="Tahoma"/>
              </a:rPr>
              <a:t>TN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+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FP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+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FN)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=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.833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32980" y="3018791"/>
            <a:ext cx="2589150" cy="218858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301740" cy="4021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Research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/>
              <a:cs typeface="Tahoma"/>
            </a:endParaRPr>
          </a:p>
          <a:p>
            <a:pPr marL="184785" marR="180340" indent="-172720">
              <a:lnSpc>
                <a:spcPct val="11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Model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Performance</a:t>
            </a:r>
            <a:r>
              <a:rPr sz="1400" spc="-50" dirty="0">
                <a:latin typeface="Tahoma"/>
                <a:cs typeface="Tahoma"/>
              </a:rPr>
              <a:t>: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models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performed</a:t>
            </a:r>
            <a:r>
              <a:rPr sz="1400" spc="-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similarly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test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set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with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decision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tree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model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slightly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outperforming</a:t>
            </a:r>
            <a:endParaRPr sz="1400">
              <a:latin typeface="Tahoma"/>
              <a:cs typeface="Tahoma"/>
            </a:endParaRPr>
          </a:p>
          <a:p>
            <a:pPr marL="184785" marR="212725" indent="-17272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40" dirty="0">
                <a:latin typeface="Tahoma"/>
                <a:cs typeface="Tahoma"/>
              </a:rPr>
              <a:t>Equator</a:t>
            </a:r>
            <a:r>
              <a:rPr sz="1400" spc="-40" dirty="0">
                <a:latin typeface="Tahoma"/>
                <a:cs typeface="Tahoma"/>
              </a:rPr>
              <a:t>: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Most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near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equator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</a:t>
            </a:r>
            <a:r>
              <a:rPr sz="1400" spc="-10" dirty="0">
                <a:latin typeface="Tahoma"/>
                <a:cs typeface="Tahoma"/>
              </a:rPr>
              <a:t> additional </a:t>
            </a:r>
            <a:r>
              <a:rPr sz="1400" dirty="0">
                <a:latin typeface="Tahoma"/>
                <a:cs typeface="Tahoma"/>
              </a:rPr>
              <a:t>natural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boost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-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due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rotational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speed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earth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70" dirty="0">
                <a:latin typeface="Tahoma"/>
                <a:cs typeface="Tahoma"/>
              </a:rPr>
              <a:t>-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which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helps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save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the </a:t>
            </a:r>
            <a:r>
              <a:rPr sz="1400" dirty="0">
                <a:latin typeface="Tahoma"/>
                <a:cs typeface="Tahoma"/>
              </a:rPr>
              <a:t>cost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putting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extra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fuel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boosters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45" dirty="0">
                <a:latin typeface="Tahoma"/>
                <a:cs typeface="Tahoma"/>
              </a:rPr>
              <a:t>Coast</a:t>
            </a:r>
            <a:r>
              <a:rPr sz="1400" spc="-45" dirty="0">
                <a:latin typeface="Tahoma"/>
                <a:cs typeface="Tahoma"/>
              </a:rPr>
              <a:t>: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All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are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close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coast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50" dirty="0">
                <a:latin typeface="Tahoma"/>
                <a:cs typeface="Tahoma"/>
              </a:rPr>
              <a:t>Launch Success</a:t>
            </a:r>
            <a:r>
              <a:rPr sz="1400" spc="-50" dirty="0">
                <a:latin typeface="Tahoma"/>
                <a:cs typeface="Tahoma"/>
              </a:rPr>
              <a:t>: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Increases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over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time</a:t>
            </a:r>
            <a:endParaRPr sz="1400">
              <a:latin typeface="Tahoma"/>
              <a:cs typeface="Tahoma"/>
            </a:endParaRPr>
          </a:p>
          <a:p>
            <a:pPr marL="184785" marR="70485" indent="-17272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KSC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spc="-80" dirty="0">
                <a:latin typeface="Tahoma"/>
                <a:cs typeface="Tahoma"/>
              </a:rPr>
              <a:t>LC-</a:t>
            </a:r>
            <a:r>
              <a:rPr sz="1400" b="1" dirty="0">
                <a:latin typeface="Tahoma"/>
                <a:cs typeface="Tahoma"/>
              </a:rPr>
              <a:t>39A</a:t>
            </a:r>
            <a:r>
              <a:rPr sz="1400" dirty="0">
                <a:latin typeface="Tahoma"/>
                <a:cs typeface="Tahoma"/>
              </a:rPr>
              <a:t>: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highest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among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sites.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100%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rate for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launches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less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than 5,500 </a:t>
            </a:r>
            <a:r>
              <a:rPr sz="1400" spc="30" dirty="0">
                <a:latin typeface="Tahoma"/>
                <a:cs typeface="Tahoma"/>
              </a:rPr>
              <a:t>kg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5" dirty="0">
                <a:latin typeface="Tahoma"/>
                <a:cs typeface="Tahoma"/>
              </a:rPr>
              <a:t>Orbits</a:t>
            </a:r>
            <a:r>
              <a:rPr sz="1400" spc="-25" dirty="0">
                <a:latin typeface="Tahoma"/>
                <a:cs typeface="Tahoma"/>
              </a:rPr>
              <a:t>: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ES-</a:t>
            </a:r>
            <a:r>
              <a:rPr sz="1400" dirty="0">
                <a:latin typeface="Tahoma"/>
                <a:cs typeface="Tahoma"/>
              </a:rPr>
              <a:t>L1,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GEO,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HEO,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75" dirty="0">
                <a:latin typeface="Tahoma"/>
                <a:cs typeface="Tahoma"/>
              </a:rPr>
              <a:t>SSO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have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100%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rate</a:t>
            </a: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10000"/>
              </a:lnSpc>
              <a:spcBef>
                <a:spcPts val="101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latin typeface="Tahoma"/>
                <a:cs typeface="Tahoma"/>
              </a:rPr>
              <a:t>Payload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Mass</a:t>
            </a:r>
            <a:r>
              <a:rPr sz="1400" spc="-40" dirty="0">
                <a:latin typeface="Tahoma"/>
                <a:cs typeface="Tahoma"/>
              </a:rPr>
              <a:t>: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Across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all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sites,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higher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payload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45" dirty="0">
                <a:latin typeface="Tahoma"/>
                <a:cs typeface="Tahoma"/>
              </a:rPr>
              <a:t>(kg),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the </a:t>
            </a:r>
            <a:r>
              <a:rPr sz="1400" dirty="0">
                <a:latin typeface="Tahoma"/>
                <a:cs typeface="Tahoma"/>
              </a:rPr>
              <a:t>higher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rate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1284477"/>
            <a:ext cx="6344285" cy="2103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0" dirty="0">
                <a:latin typeface="Tahoma"/>
                <a:cs typeface="Tahoma"/>
              </a:rPr>
              <a:t>Things</a:t>
            </a:r>
            <a:r>
              <a:rPr sz="1400" b="1" spc="-7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to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Consider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ahoma"/>
              <a:cs typeface="Tahoma"/>
            </a:endParaRPr>
          </a:p>
          <a:p>
            <a:pPr marL="184785" marR="5080" indent="-172720">
              <a:lnSpc>
                <a:spcPct val="11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50" dirty="0">
                <a:latin typeface="Tahoma"/>
                <a:cs typeface="Tahoma"/>
              </a:rPr>
              <a:t>Dataset</a:t>
            </a:r>
            <a:r>
              <a:rPr sz="1400" spc="-50" dirty="0">
                <a:latin typeface="Tahoma"/>
                <a:cs typeface="Tahoma"/>
              </a:rPr>
              <a:t>: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140" dirty="0">
                <a:latin typeface="Tahoma"/>
                <a:cs typeface="Tahoma"/>
              </a:rPr>
              <a:t>A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larger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dataset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will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help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build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</a:t>
            </a:r>
            <a:r>
              <a:rPr sz="1400" dirty="0">
                <a:latin typeface="Tahoma"/>
                <a:cs typeface="Tahoma"/>
              </a:rPr>
              <a:t> the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predictive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analytics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results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to </a:t>
            </a:r>
            <a:r>
              <a:rPr sz="1400" spc="55" dirty="0">
                <a:latin typeface="Tahoma"/>
                <a:cs typeface="Tahoma"/>
              </a:rPr>
              <a:t>help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understand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if</a:t>
            </a:r>
            <a:r>
              <a:rPr sz="1400" spc="1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findings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spc="85" dirty="0">
                <a:latin typeface="Tahoma"/>
                <a:cs typeface="Tahoma"/>
              </a:rPr>
              <a:t>be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generalizable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larger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set</a:t>
            </a:r>
            <a:endParaRPr sz="1400">
              <a:latin typeface="Tahoma"/>
              <a:cs typeface="Tahoma"/>
            </a:endParaRPr>
          </a:p>
          <a:p>
            <a:pPr marL="184785" marR="41910" indent="-17272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55" dirty="0">
                <a:latin typeface="Tahoma"/>
                <a:cs typeface="Tahoma"/>
              </a:rPr>
              <a:t>Feature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Analysis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b="1" spc="-235" dirty="0">
                <a:latin typeface="Tahoma"/>
                <a:cs typeface="Tahoma"/>
              </a:rPr>
              <a:t>/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PCA</a:t>
            </a:r>
            <a:r>
              <a:rPr sz="1400" spc="-10" dirty="0">
                <a:latin typeface="Tahoma"/>
                <a:cs typeface="Tahoma"/>
              </a:rPr>
              <a:t>: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Additional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feature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analysis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or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principal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component </a:t>
            </a:r>
            <a:r>
              <a:rPr sz="1400" dirty="0">
                <a:latin typeface="Tahoma"/>
                <a:cs typeface="Tahoma"/>
              </a:rPr>
              <a:t>analysis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should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85" dirty="0">
                <a:latin typeface="Tahoma"/>
                <a:cs typeface="Tahoma"/>
              </a:rPr>
              <a:t>be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conducted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if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help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improve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accuracy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latin typeface="Tahoma"/>
                <a:cs typeface="Tahoma"/>
              </a:rPr>
              <a:t>XGBoost</a:t>
            </a:r>
            <a:r>
              <a:rPr sz="1400" spc="-30" dirty="0">
                <a:latin typeface="Tahoma"/>
                <a:cs typeface="Tahoma"/>
              </a:rPr>
              <a:t>: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95" dirty="0">
                <a:latin typeface="Tahoma"/>
                <a:cs typeface="Tahoma"/>
              </a:rPr>
              <a:t>Is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powerful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model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which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was not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utilized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this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study.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spc="-100" dirty="0">
                <a:latin typeface="Tahoma"/>
                <a:cs typeface="Tahoma"/>
              </a:rPr>
              <a:t>It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would</a:t>
            </a:r>
            <a:endParaRPr sz="140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70"/>
              </a:spcBef>
            </a:pPr>
            <a:r>
              <a:rPr sz="1400" spc="85" dirty="0">
                <a:latin typeface="Tahoma"/>
                <a:cs typeface="Tahoma"/>
              </a:rPr>
              <a:t>be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interesting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see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if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it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outperforms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other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classification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models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955"/>
            <a:ext cx="12191999" cy="6829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7108" y="2926842"/>
            <a:ext cx="27025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>
                <a:solidFill>
                  <a:srgbClr val="FFFFFF"/>
                </a:solidFill>
                <a:latin typeface="Calibri"/>
                <a:cs typeface="Calibri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8800" y="1284477"/>
            <a:ext cx="6348095" cy="2593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Steps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10" dirty="0">
                <a:latin typeface="Tahoma"/>
                <a:cs typeface="Tahoma"/>
              </a:rPr>
              <a:t>Collect</a:t>
            </a:r>
            <a:r>
              <a:rPr sz="1400" b="1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SpaceX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REST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API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web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scraping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techniques</a:t>
            </a:r>
            <a:endParaRPr sz="1400">
              <a:latin typeface="Tahoma"/>
              <a:cs typeface="Tahoma"/>
            </a:endParaRPr>
          </a:p>
          <a:p>
            <a:pPr marL="184785" marR="151765" indent="-17272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5" dirty="0">
                <a:latin typeface="Tahoma"/>
                <a:cs typeface="Tahoma"/>
              </a:rPr>
              <a:t>Wrangle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spc="-215" dirty="0">
                <a:latin typeface="Tahoma"/>
                <a:cs typeface="Tahoma"/>
              </a:rPr>
              <a:t>–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by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filtering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data,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handling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missing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values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applying </a:t>
            </a:r>
            <a:r>
              <a:rPr sz="1400" spc="55" dirty="0">
                <a:latin typeface="Tahoma"/>
                <a:cs typeface="Tahoma"/>
              </a:rPr>
              <a:t>one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hot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60" dirty="0">
                <a:latin typeface="Tahoma"/>
                <a:cs typeface="Tahoma"/>
              </a:rPr>
              <a:t>encoding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215" dirty="0">
                <a:latin typeface="Tahoma"/>
                <a:cs typeface="Tahoma"/>
              </a:rPr>
              <a:t>–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prepare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analysis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modeling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10" dirty="0">
                <a:latin typeface="Tahoma"/>
                <a:cs typeface="Tahoma"/>
              </a:rPr>
              <a:t>Explore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via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85" dirty="0">
                <a:latin typeface="Tahoma"/>
                <a:cs typeface="Tahoma"/>
              </a:rPr>
              <a:t>EDA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65" dirty="0">
                <a:latin typeface="Tahoma"/>
                <a:cs typeface="Tahoma"/>
              </a:rPr>
              <a:t>SQL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visualization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techniques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latin typeface="Tahoma"/>
                <a:cs typeface="Tahoma"/>
              </a:rPr>
              <a:t>Visualize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 data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Folium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Plotly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Dash</a:t>
            </a: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10000"/>
              </a:lnSpc>
              <a:spcBef>
                <a:spcPts val="10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0" dirty="0">
                <a:latin typeface="Tahoma"/>
                <a:cs typeface="Tahoma"/>
              </a:rPr>
              <a:t>Build</a:t>
            </a:r>
            <a:r>
              <a:rPr sz="1400" b="1" spc="60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Models</a:t>
            </a:r>
            <a:r>
              <a:rPr sz="1400" b="1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predict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 </a:t>
            </a:r>
            <a:r>
              <a:rPr sz="1400" dirty="0">
                <a:latin typeface="Tahoma"/>
                <a:cs typeface="Tahoma"/>
              </a:rPr>
              <a:t>outcomes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classification</a:t>
            </a:r>
            <a:r>
              <a:rPr sz="1400" spc="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models.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Tune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evaluate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models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find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best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70" dirty="0">
                <a:latin typeface="Tahoma"/>
                <a:cs typeface="Tahoma"/>
              </a:rPr>
              <a:t>model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parameters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58800" y="1284477"/>
            <a:ext cx="6851015" cy="3208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Steps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Request</a:t>
            </a:r>
            <a:r>
              <a:rPr sz="1400" b="1" spc="-40" dirty="0">
                <a:latin typeface="Tahoma"/>
                <a:cs typeface="Tahoma"/>
              </a:rPr>
              <a:t> data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SpaceX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API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(rocket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data)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dirty="0">
                <a:latin typeface="Tahoma"/>
                <a:cs typeface="Tahoma"/>
              </a:rPr>
              <a:t>Decode</a:t>
            </a:r>
            <a:r>
              <a:rPr sz="1400" b="1" spc="1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response</a:t>
            </a:r>
            <a:r>
              <a:rPr sz="1400" b="1" spc="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-40" dirty="0">
                <a:latin typeface="Tahoma"/>
                <a:cs typeface="Tahoma"/>
              </a:rPr>
              <a:t>.json()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convert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dataframe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 </a:t>
            </a:r>
            <a:r>
              <a:rPr sz="1400" spc="-10" dirty="0">
                <a:latin typeface="Tahoma"/>
                <a:cs typeface="Tahoma"/>
              </a:rPr>
              <a:t>.json_normalize()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Request</a:t>
            </a:r>
            <a:r>
              <a:rPr sz="1400" b="1" spc="25" dirty="0">
                <a:latin typeface="Tahoma"/>
                <a:cs typeface="Tahoma"/>
              </a:rPr>
              <a:t> </a:t>
            </a:r>
            <a:r>
              <a:rPr sz="1400" b="1" spc="-35" dirty="0">
                <a:latin typeface="Tahoma"/>
                <a:cs typeface="Tahoma"/>
              </a:rPr>
              <a:t>information</a:t>
            </a:r>
            <a:r>
              <a:rPr sz="1400" b="1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about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 launches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 </a:t>
            </a:r>
            <a:r>
              <a:rPr sz="1400" spc="55" dirty="0">
                <a:latin typeface="Tahoma"/>
                <a:cs typeface="Tahoma"/>
              </a:rPr>
              <a:t>SpaceX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API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using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custom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functions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Create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dictionary</a:t>
            </a:r>
            <a:r>
              <a:rPr sz="1400" b="1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Create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dataframe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dictionary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latin typeface="Tahoma"/>
                <a:cs typeface="Tahoma"/>
              </a:rPr>
              <a:t>Filter</a:t>
            </a:r>
            <a:r>
              <a:rPr sz="1400" b="1" spc="2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dataframe</a:t>
            </a:r>
            <a:r>
              <a:rPr sz="1400" b="1" spc="-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contain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only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Falcon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9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launches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0" dirty="0">
                <a:latin typeface="Tahoma"/>
                <a:cs typeface="Tahoma"/>
              </a:rPr>
              <a:t>Replace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missing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values</a:t>
            </a:r>
            <a:r>
              <a:rPr sz="1400" b="1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Payload</a:t>
            </a:r>
            <a:r>
              <a:rPr sz="1400" spc="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Mass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with</a:t>
            </a:r>
            <a:r>
              <a:rPr sz="1400" spc="1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calculated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.mean()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5" dirty="0">
                <a:latin typeface="Tahoma"/>
                <a:cs typeface="Tahoma"/>
              </a:rPr>
              <a:t>Export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data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csv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file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800" y="475234"/>
            <a:ext cx="50361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Data</a:t>
            </a:r>
            <a:r>
              <a:rPr spc="-175" dirty="0"/>
              <a:t> </a:t>
            </a:r>
            <a:r>
              <a:rPr spc="-20" dirty="0"/>
              <a:t>Collection</a:t>
            </a:r>
            <a:r>
              <a:rPr spc="-229" dirty="0"/>
              <a:t> </a:t>
            </a:r>
            <a:r>
              <a:rPr spc="-969" dirty="0"/>
              <a:t>–</a:t>
            </a:r>
            <a:r>
              <a:rPr spc="-180" dirty="0"/>
              <a:t> </a:t>
            </a:r>
            <a:r>
              <a:rPr sz="3600" spc="-110" dirty="0">
                <a:solidFill>
                  <a:srgbClr val="0C61FA"/>
                </a:solidFill>
              </a:rPr>
              <a:t>API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8800" y="1284477"/>
            <a:ext cx="4432300" cy="2847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latin typeface="Tahoma"/>
                <a:cs typeface="Tahoma"/>
              </a:rPr>
              <a:t>Steps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buFont typeface="Arial MT"/>
              <a:buChar char="•"/>
              <a:tabLst>
                <a:tab pos="185420" algn="l"/>
              </a:tabLst>
            </a:pPr>
            <a:r>
              <a:rPr sz="1400" b="1" spc="-40" dirty="0">
                <a:latin typeface="Tahoma"/>
                <a:cs typeface="Tahoma"/>
              </a:rPr>
              <a:t>Request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data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(Falcon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9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launch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data)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40" dirty="0">
                <a:latin typeface="Tahoma"/>
                <a:cs typeface="Tahoma"/>
              </a:rPr>
              <a:t>Wikipedia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Create</a:t>
            </a:r>
            <a:r>
              <a:rPr sz="1400" b="1" spc="-30" dirty="0">
                <a:latin typeface="Tahoma"/>
                <a:cs typeface="Tahoma"/>
              </a:rPr>
              <a:t> BeautifulSoup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object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HTML</a:t>
            </a:r>
            <a:r>
              <a:rPr sz="1400" spc="-114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response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55" dirty="0">
                <a:latin typeface="Tahoma"/>
                <a:cs typeface="Tahoma"/>
              </a:rPr>
              <a:t>Extract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column</a:t>
            </a:r>
            <a:r>
              <a:rPr sz="1400" b="1" spc="-25" dirty="0">
                <a:latin typeface="Tahoma"/>
                <a:cs typeface="Tahoma"/>
              </a:rPr>
              <a:t> </a:t>
            </a:r>
            <a:r>
              <a:rPr sz="1400" b="1" spc="-50" dirty="0">
                <a:latin typeface="Tahoma"/>
                <a:cs typeface="Tahoma"/>
              </a:rPr>
              <a:t>names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HTML</a:t>
            </a:r>
            <a:r>
              <a:rPr sz="1400" spc="-9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table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header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10" dirty="0">
                <a:latin typeface="Tahoma"/>
                <a:cs typeface="Tahoma"/>
              </a:rPr>
              <a:t>Collect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40" dirty="0">
                <a:latin typeface="Tahoma"/>
                <a:cs typeface="Tahoma"/>
              </a:rPr>
              <a:t>data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parsing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HTML</a:t>
            </a:r>
            <a:r>
              <a:rPr sz="1400" spc="-8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tables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Create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dictionary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Create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dataframe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from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dictionary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5" dirty="0">
                <a:latin typeface="Tahoma"/>
                <a:cs typeface="Tahoma"/>
              </a:rPr>
              <a:t>Export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data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csv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file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Data</a:t>
            </a:r>
            <a:r>
              <a:rPr spc="-175" dirty="0"/>
              <a:t> </a:t>
            </a:r>
            <a:r>
              <a:rPr spc="-20" dirty="0"/>
              <a:t>Collection</a:t>
            </a:r>
            <a:r>
              <a:rPr spc="-275" dirty="0"/>
              <a:t> </a:t>
            </a:r>
            <a:r>
              <a:rPr spc="-969" dirty="0"/>
              <a:t>–</a:t>
            </a:r>
            <a:r>
              <a:rPr spc="-180" dirty="0"/>
              <a:t> </a:t>
            </a:r>
            <a:r>
              <a:rPr sz="3600" dirty="0">
                <a:solidFill>
                  <a:srgbClr val="0C61FA"/>
                </a:solidFill>
              </a:rPr>
              <a:t>Web</a:t>
            </a:r>
            <a:r>
              <a:rPr sz="3600" spc="-195" dirty="0">
                <a:solidFill>
                  <a:srgbClr val="0C61FA"/>
                </a:solidFill>
              </a:rPr>
              <a:t> </a:t>
            </a:r>
            <a:r>
              <a:rPr sz="3600" spc="-35" dirty="0">
                <a:solidFill>
                  <a:srgbClr val="0C61FA"/>
                </a:solidFill>
              </a:rPr>
              <a:t>Scraping</a:t>
            </a:r>
            <a:endParaRPr sz="36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 dirty="0"/>
              <a:t>2023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4139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Data</a:t>
            </a:r>
            <a:r>
              <a:rPr spc="-200" dirty="0"/>
              <a:t> </a:t>
            </a:r>
            <a:r>
              <a:rPr spc="-45" dirty="0"/>
              <a:t>Wrangling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8800" y="5051907"/>
            <a:ext cx="2659380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63245" indent="-17272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dirty="0">
                <a:latin typeface="Tahoma"/>
                <a:cs typeface="Tahoma"/>
              </a:rPr>
              <a:t>Landing</a:t>
            </a:r>
            <a:r>
              <a:rPr sz="1400" spc="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was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not</a:t>
            </a:r>
            <a:r>
              <a:rPr sz="1400" spc="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always successful</a:t>
            </a: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10100"/>
              </a:lnSpc>
              <a:spcBef>
                <a:spcPts val="99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75" dirty="0">
                <a:latin typeface="Tahoma"/>
                <a:cs typeface="Tahoma"/>
              </a:rPr>
              <a:t>True</a:t>
            </a:r>
            <a:r>
              <a:rPr sz="1400" b="1" spc="15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Ocean:</a:t>
            </a:r>
            <a:r>
              <a:rPr sz="1400" b="1" spc="-1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mission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outcome </a:t>
            </a:r>
            <a:r>
              <a:rPr sz="1400" spc="50" dirty="0">
                <a:latin typeface="Tahoma"/>
                <a:cs typeface="Tahoma"/>
              </a:rPr>
              <a:t>had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5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 </a:t>
            </a:r>
            <a:r>
              <a:rPr sz="1400" dirty="0">
                <a:latin typeface="Tahoma"/>
                <a:cs typeface="Tahoma"/>
              </a:rPr>
              <a:t>specific</a:t>
            </a:r>
            <a:r>
              <a:rPr sz="1400" spc="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region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1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7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ocean</a:t>
            </a:r>
            <a:endParaRPr sz="1400">
              <a:latin typeface="Tahoma"/>
              <a:cs typeface="Tahoma"/>
            </a:endParaRPr>
          </a:p>
          <a:p>
            <a:pPr marL="370840">
              <a:lnSpc>
                <a:spcPct val="100000"/>
              </a:lnSpc>
              <a:spcBef>
                <a:spcPts val="590"/>
              </a:spcBef>
            </a:pPr>
            <a:r>
              <a:rPr sz="1200" spc="-20" dirty="0">
                <a:solidFill>
                  <a:srgbClr val="888888"/>
                </a:solidFill>
                <a:latin typeface="Calibri"/>
                <a:cs typeface="Calibri"/>
              </a:rPr>
              <a:t>2023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71935" y="6426504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800" y="1286001"/>
            <a:ext cx="56108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43300" algn="l"/>
              </a:tabLst>
            </a:pPr>
            <a:r>
              <a:rPr sz="1400" b="1" spc="-10" dirty="0">
                <a:latin typeface="Tahoma"/>
                <a:cs typeface="Tahoma"/>
              </a:rPr>
              <a:t>Steps</a:t>
            </a:r>
            <a:r>
              <a:rPr sz="1400" b="1" dirty="0">
                <a:latin typeface="Tahoma"/>
                <a:cs typeface="Tahoma"/>
              </a:rPr>
              <a:t>	</a:t>
            </a:r>
            <a:r>
              <a:rPr sz="1400" b="1" spc="-20" dirty="0">
                <a:latin typeface="Tahoma"/>
                <a:cs typeface="Tahoma"/>
              </a:rPr>
              <a:t>Landing</a:t>
            </a:r>
            <a:r>
              <a:rPr sz="1400" b="1" spc="-6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Outcome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Cont.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800" y="1701139"/>
            <a:ext cx="2788920" cy="2546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241300" indent="-17272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45" dirty="0">
                <a:latin typeface="Tahoma"/>
                <a:cs typeface="Tahoma"/>
              </a:rPr>
              <a:t>Perform</a:t>
            </a:r>
            <a:r>
              <a:rPr sz="1400" b="1" spc="-6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EDA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determine </a:t>
            </a:r>
            <a:r>
              <a:rPr sz="1400" dirty="0">
                <a:latin typeface="Tahoma"/>
                <a:cs typeface="Tahoma"/>
              </a:rPr>
              <a:t>data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labels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6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10" dirty="0">
                <a:latin typeface="Tahoma"/>
                <a:cs typeface="Tahoma"/>
              </a:rPr>
              <a:t>Calculate:</a:t>
            </a:r>
            <a:endParaRPr sz="1400">
              <a:latin typeface="Tahoma"/>
              <a:cs typeface="Tahoma"/>
            </a:endParaRPr>
          </a:p>
          <a:p>
            <a:pPr marL="645160" lvl="1" indent="-173355">
              <a:lnSpc>
                <a:spcPct val="100000"/>
              </a:lnSpc>
              <a:spcBef>
                <a:spcPts val="1125"/>
              </a:spcBef>
              <a:buFont typeface="Arial MT"/>
              <a:buChar char="•"/>
              <a:tabLst>
                <a:tab pos="645795" algn="l"/>
              </a:tabLst>
            </a:pPr>
            <a:r>
              <a:rPr sz="1200" spc="-210" dirty="0">
                <a:latin typeface="Tahoma"/>
                <a:cs typeface="Tahoma"/>
              </a:rPr>
              <a:t>#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launches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for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each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site</a:t>
            </a:r>
            <a:endParaRPr sz="1200">
              <a:latin typeface="Tahoma"/>
              <a:cs typeface="Tahoma"/>
            </a:endParaRPr>
          </a:p>
          <a:p>
            <a:pPr marL="645160" lvl="1" indent="-173355">
              <a:lnSpc>
                <a:spcPct val="100000"/>
              </a:lnSpc>
              <a:buFont typeface="Arial MT"/>
              <a:buChar char="•"/>
              <a:tabLst>
                <a:tab pos="645795" algn="l"/>
              </a:tabLst>
            </a:pPr>
            <a:r>
              <a:rPr sz="1200" spc="-210" dirty="0">
                <a:latin typeface="Tahoma"/>
                <a:cs typeface="Tahoma"/>
              </a:rPr>
              <a:t>#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occurrence</a:t>
            </a:r>
            <a:r>
              <a:rPr sz="1200" spc="9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8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orbit</a:t>
            </a:r>
            <a:endParaRPr sz="1200">
              <a:latin typeface="Tahoma"/>
              <a:cs typeface="Tahoma"/>
            </a:endParaRPr>
          </a:p>
          <a:p>
            <a:pPr marL="645160" lvl="1" indent="-173355">
              <a:lnSpc>
                <a:spcPct val="100000"/>
              </a:lnSpc>
              <a:buFont typeface="Arial MT"/>
              <a:buChar char="•"/>
              <a:tabLst>
                <a:tab pos="645795" algn="l"/>
              </a:tabLst>
            </a:pPr>
            <a:r>
              <a:rPr sz="1200" spc="-210" dirty="0">
                <a:latin typeface="Tahoma"/>
                <a:cs typeface="Tahoma"/>
              </a:rPr>
              <a:t>#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and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occurrence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of</a:t>
            </a:r>
            <a:r>
              <a:rPr sz="1200" spc="7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mission</a:t>
            </a:r>
            <a:endParaRPr sz="1200">
              <a:latin typeface="Tahoma"/>
              <a:cs typeface="Tahoma"/>
            </a:endParaRPr>
          </a:p>
          <a:p>
            <a:pPr marL="64516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Tahoma"/>
                <a:cs typeface="Tahoma"/>
              </a:rPr>
              <a:t>outcome</a:t>
            </a:r>
            <a:r>
              <a:rPr sz="1200" spc="1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per</a:t>
            </a:r>
            <a:r>
              <a:rPr sz="1200" spc="1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orbit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type]</a:t>
            </a:r>
            <a:endParaRPr sz="12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35" dirty="0">
                <a:latin typeface="Tahoma"/>
                <a:cs typeface="Tahoma"/>
              </a:rPr>
              <a:t>Create</a:t>
            </a:r>
            <a:r>
              <a:rPr sz="1400" b="1" spc="-55" dirty="0">
                <a:latin typeface="Tahoma"/>
                <a:cs typeface="Tahoma"/>
              </a:rPr>
              <a:t> </a:t>
            </a:r>
            <a:r>
              <a:rPr sz="1400" b="1" spc="-30" dirty="0">
                <a:latin typeface="Tahoma"/>
                <a:cs typeface="Tahoma"/>
              </a:rPr>
              <a:t>binary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outcome</a:t>
            </a:r>
            <a:endParaRPr sz="1400">
              <a:latin typeface="Tahoma"/>
              <a:cs typeface="Tahoma"/>
            </a:endParaRPr>
          </a:p>
          <a:p>
            <a:pPr marL="184785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latin typeface="Tahoma"/>
                <a:cs typeface="Tahoma"/>
              </a:rPr>
              <a:t>column</a:t>
            </a:r>
            <a:r>
              <a:rPr sz="1400" spc="26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(dependent</a:t>
            </a:r>
            <a:r>
              <a:rPr sz="1400" spc="19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variable)</a:t>
            </a:r>
            <a:endParaRPr sz="1400">
              <a:latin typeface="Tahoma"/>
              <a:cs typeface="Tahoma"/>
            </a:endParaRPr>
          </a:p>
          <a:p>
            <a:pPr marL="184785" indent="-17272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5" dirty="0">
                <a:latin typeface="Tahoma"/>
                <a:cs typeface="Tahoma"/>
              </a:rPr>
              <a:t>Export</a:t>
            </a:r>
            <a:r>
              <a:rPr sz="1400" b="1" spc="-35" dirty="0">
                <a:latin typeface="Tahoma"/>
                <a:cs typeface="Tahoma"/>
              </a:rPr>
              <a:t> </a:t>
            </a:r>
            <a:r>
              <a:rPr sz="1400" b="1" spc="-45" dirty="0">
                <a:latin typeface="Tahoma"/>
                <a:cs typeface="Tahoma"/>
              </a:rPr>
              <a:t>data</a:t>
            </a:r>
            <a:r>
              <a:rPr sz="1400" b="1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csv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file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89392" y="0"/>
            <a:ext cx="4102607" cy="685799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89908" y="1701139"/>
            <a:ext cx="2832735" cy="488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266065" indent="-172720">
              <a:lnSpc>
                <a:spcPct val="11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40" dirty="0">
                <a:latin typeface="Tahoma"/>
                <a:cs typeface="Tahoma"/>
              </a:rPr>
              <a:t>False</a:t>
            </a:r>
            <a:r>
              <a:rPr sz="1400" b="1" spc="10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Ocean:</a:t>
            </a:r>
            <a:r>
              <a:rPr sz="1400" b="1" spc="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represented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 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-20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to</a:t>
            </a:r>
            <a:r>
              <a:rPr sz="1400" spc="40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 </a:t>
            </a:r>
            <a:r>
              <a:rPr sz="1400" dirty="0">
                <a:latin typeface="Tahoma"/>
                <a:cs typeface="Tahoma"/>
              </a:rPr>
              <a:t>specific</a:t>
            </a:r>
            <a:r>
              <a:rPr sz="1400" spc="8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region</a:t>
            </a:r>
            <a:r>
              <a:rPr sz="1400" spc="9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of</a:t>
            </a:r>
            <a:r>
              <a:rPr sz="1400" spc="16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ocean</a:t>
            </a:r>
            <a:endParaRPr sz="1400">
              <a:latin typeface="Tahoma"/>
              <a:cs typeface="Tahoma"/>
            </a:endParaRPr>
          </a:p>
          <a:p>
            <a:pPr marL="184785" marR="222885" indent="-172720" algn="just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80" dirty="0">
                <a:latin typeface="Tahoma"/>
                <a:cs typeface="Tahoma"/>
              </a:rPr>
              <a:t>True</a:t>
            </a:r>
            <a:r>
              <a:rPr sz="1400" b="1" spc="10" dirty="0">
                <a:latin typeface="Tahoma"/>
                <a:cs typeface="Tahoma"/>
              </a:rPr>
              <a:t> </a:t>
            </a:r>
            <a:r>
              <a:rPr sz="1400" b="1" spc="-85" dirty="0">
                <a:latin typeface="Tahoma"/>
                <a:cs typeface="Tahoma"/>
              </a:rPr>
              <a:t>RTLS:</a:t>
            </a:r>
            <a:r>
              <a:rPr sz="1400" b="1" spc="-2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meant</a:t>
            </a:r>
            <a:r>
              <a:rPr sz="1400" spc="-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10" dirty="0">
                <a:latin typeface="Tahoma"/>
                <a:cs typeface="Tahoma"/>
              </a:rPr>
              <a:t> mission </a:t>
            </a:r>
            <a:r>
              <a:rPr sz="1400" spc="50" dirty="0">
                <a:latin typeface="Tahoma"/>
                <a:cs typeface="Tahoma"/>
              </a:rPr>
              <a:t>had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6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5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 </a:t>
            </a:r>
            <a:r>
              <a:rPr sz="1400" spc="55" dirty="0">
                <a:latin typeface="Tahoma"/>
                <a:cs typeface="Tahoma"/>
              </a:rPr>
              <a:t>ground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pad</a:t>
            </a:r>
            <a:endParaRPr sz="1400">
              <a:latin typeface="Tahoma"/>
              <a:cs typeface="Tahoma"/>
            </a:endParaRPr>
          </a:p>
          <a:p>
            <a:pPr marL="184785" marR="403225" indent="-172720">
              <a:lnSpc>
                <a:spcPct val="110000"/>
              </a:lnSpc>
              <a:spcBef>
                <a:spcPts val="1000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40" dirty="0">
                <a:latin typeface="Tahoma"/>
                <a:cs typeface="Tahoma"/>
              </a:rPr>
              <a:t>False</a:t>
            </a:r>
            <a:r>
              <a:rPr sz="1400" b="1" spc="90" dirty="0">
                <a:latin typeface="Tahoma"/>
                <a:cs typeface="Tahoma"/>
              </a:rPr>
              <a:t> </a:t>
            </a:r>
            <a:r>
              <a:rPr sz="1400" b="1" spc="-70" dirty="0">
                <a:latin typeface="Tahoma"/>
                <a:cs typeface="Tahoma"/>
              </a:rPr>
              <a:t>RTLS:</a:t>
            </a:r>
            <a:r>
              <a:rPr sz="1400" b="1" spc="5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represented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 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 </a:t>
            </a:r>
            <a:r>
              <a:rPr sz="1400" spc="55" dirty="0">
                <a:latin typeface="Tahoma"/>
                <a:cs typeface="Tahoma"/>
              </a:rPr>
              <a:t>ground</a:t>
            </a:r>
            <a:r>
              <a:rPr sz="1400" spc="-10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pad</a:t>
            </a:r>
            <a:endParaRPr sz="1400">
              <a:latin typeface="Tahoma"/>
              <a:cs typeface="Tahoma"/>
            </a:endParaRPr>
          </a:p>
          <a:p>
            <a:pPr marL="184785" marR="165100" indent="-172720">
              <a:lnSpc>
                <a:spcPct val="110100"/>
              </a:lnSpc>
              <a:spcBef>
                <a:spcPts val="1005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70" dirty="0">
                <a:latin typeface="Tahoma"/>
                <a:cs typeface="Tahoma"/>
              </a:rPr>
              <a:t>True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ASDS: </a:t>
            </a:r>
            <a:r>
              <a:rPr sz="1400" dirty="0">
                <a:latin typeface="Tahoma"/>
                <a:cs typeface="Tahoma"/>
              </a:rPr>
              <a:t>meant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the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mission </a:t>
            </a:r>
            <a:r>
              <a:rPr sz="1400" spc="45" dirty="0">
                <a:latin typeface="Tahoma"/>
                <a:cs typeface="Tahoma"/>
              </a:rPr>
              <a:t>outcome</a:t>
            </a:r>
            <a:r>
              <a:rPr sz="1400" spc="-6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had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10" dirty="0">
                <a:latin typeface="Tahoma"/>
                <a:cs typeface="Tahoma"/>
              </a:rPr>
              <a:t>successful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95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80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drone</a:t>
            </a:r>
            <a:r>
              <a:rPr sz="1400" spc="-10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ship</a:t>
            </a:r>
            <a:endParaRPr sz="1400">
              <a:latin typeface="Tahoma"/>
              <a:cs typeface="Tahoma"/>
            </a:endParaRPr>
          </a:p>
          <a:p>
            <a:pPr marL="184785" marR="164465" indent="-172720">
              <a:lnSpc>
                <a:spcPct val="110000"/>
              </a:lnSpc>
              <a:spcBef>
                <a:spcPts val="994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45" dirty="0">
                <a:latin typeface="Tahoma"/>
                <a:cs typeface="Tahoma"/>
              </a:rPr>
              <a:t>False</a:t>
            </a:r>
            <a:r>
              <a:rPr sz="1400" b="1" spc="50" dirty="0">
                <a:latin typeface="Tahoma"/>
                <a:cs typeface="Tahoma"/>
              </a:rPr>
              <a:t> </a:t>
            </a:r>
            <a:r>
              <a:rPr sz="1400" b="1" spc="-20" dirty="0">
                <a:latin typeface="Tahoma"/>
                <a:cs typeface="Tahoma"/>
              </a:rPr>
              <a:t>ASDS:</a:t>
            </a:r>
            <a:r>
              <a:rPr sz="1400" b="1" spc="7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represented</a:t>
            </a:r>
            <a:r>
              <a:rPr sz="1400" spc="5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 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dirty="0">
                <a:latin typeface="Tahoma"/>
                <a:cs typeface="Tahoma"/>
              </a:rPr>
              <a:t> </a:t>
            </a:r>
            <a:r>
              <a:rPr sz="1400" spc="55" dirty="0">
                <a:latin typeface="Tahoma"/>
                <a:cs typeface="Tahoma"/>
              </a:rPr>
              <a:t>on</a:t>
            </a:r>
            <a:r>
              <a:rPr sz="1400" spc="15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drone ship</a:t>
            </a:r>
            <a:endParaRPr sz="1400">
              <a:latin typeface="Tahoma"/>
              <a:cs typeface="Tahoma"/>
            </a:endParaRPr>
          </a:p>
          <a:p>
            <a:pPr marL="184785" marR="5080" indent="-172720">
              <a:lnSpc>
                <a:spcPct val="110100"/>
              </a:lnSpc>
              <a:spcBef>
                <a:spcPts val="994"/>
              </a:spcBef>
              <a:buFont typeface="Arial MT"/>
              <a:buChar char="•"/>
              <a:tabLst>
                <a:tab pos="185420" algn="l"/>
              </a:tabLst>
            </a:pPr>
            <a:r>
              <a:rPr sz="1400" b="1" spc="-25" dirty="0">
                <a:latin typeface="Tahoma"/>
                <a:cs typeface="Tahoma"/>
              </a:rPr>
              <a:t>Outcomes</a:t>
            </a:r>
            <a:r>
              <a:rPr sz="1400" b="1" spc="-40" dirty="0">
                <a:latin typeface="Tahoma"/>
                <a:cs typeface="Tahoma"/>
              </a:rPr>
              <a:t> </a:t>
            </a:r>
            <a:r>
              <a:rPr sz="1400" b="1" spc="-25" dirty="0">
                <a:latin typeface="Tahoma"/>
                <a:cs typeface="Tahoma"/>
              </a:rPr>
              <a:t>converted</a:t>
            </a:r>
            <a:r>
              <a:rPr sz="1400" b="1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into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1</a:t>
            </a:r>
            <a:r>
              <a:rPr sz="1400" spc="-1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for </a:t>
            </a:r>
            <a:r>
              <a:rPr sz="1400" dirty="0">
                <a:latin typeface="Tahoma"/>
                <a:cs typeface="Tahoma"/>
              </a:rPr>
              <a:t>a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successful</a:t>
            </a:r>
            <a:r>
              <a:rPr sz="1400" spc="-75" dirty="0">
                <a:latin typeface="Tahoma"/>
                <a:cs typeface="Tahoma"/>
              </a:rPr>
              <a:t> </a:t>
            </a:r>
            <a:r>
              <a:rPr sz="1400" spc="45" dirty="0">
                <a:latin typeface="Tahoma"/>
                <a:cs typeface="Tahoma"/>
              </a:rPr>
              <a:t>landing</a:t>
            </a:r>
            <a:r>
              <a:rPr sz="1400" spc="-35" dirty="0">
                <a:latin typeface="Tahoma"/>
                <a:cs typeface="Tahoma"/>
              </a:rPr>
              <a:t> </a:t>
            </a:r>
            <a:r>
              <a:rPr sz="1400" spc="50" dirty="0">
                <a:latin typeface="Tahoma"/>
                <a:cs typeface="Tahoma"/>
              </a:rPr>
              <a:t>and</a:t>
            </a:r>
            <a:r>
              <a:rPr sz="1400" spc="-40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0</a:t>
            </a:r>
            <a:r>
              <a:rPr sz="1400" spc="-25" dirty="0">
                <a:latin typeface="Tahoma"/>
                <a:cs typeface="Tahoma"/>
              </a:rPr>
              <a:t> </a:t>
            </a:r>
            <a:r>
              <a:rPr sz="1400" dirty="0">
                <a:latin typeface="Tahoma"/>
                <a:cs typeface="Tahoma"/>
              </a:rPr>
              <a:t>for</a:t>
            </a:r>
            <a:r>
              <a:rPr sz="1400" spc="-45" dirty="0">
                <a:latin typeface="Tahoma"/>
                <a:cs typeface="Tahoma"/>
              </a:rPr>
              <a:t> </a:t>
            </a:r>
            <a:r>
              <a:rPr sz="1400" spc="-25" dirty="0">
                <a:latin typeface="Tahoma"/>
                <a:cs typeface="Tahoma"/>
              </a:rPr>
              <a:t>an </a:t>
            </a:r>
            <a:r>
              <a:rPr sz="1400" dirty="0">
                <a:latin typeface="Tahoma"/>
                <a:cs typeface="Tahoma"/>
              </a:rPr>
              <a:t>unsuccessful</a:t>
            </a:r>
            <a:r>
              <a:rPr sz="1400" spc="135" dirty="0">
                <a:latin typeface="Tahoma"/>
                <a:cs typeface="Tahoma"/>
              </a:rPr>
              <a:t> </a:t>
            </a:r>
            <a:r>
              <a:rPr sz="1400" spc="35" dirty="0">
                <a:latin typeface="Tahoma"/>
                <a:cs typeface="Tahoma"/>
              </a:rPr>
              <a:t>landing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800" y="4572380"/>
            <a:ext cx="15735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0" dirty="0">
                <a:latin typeface="Tahoma"/>
                <a:cs typeface="Tahoma"/>
              </a:rPr>
              <a:t>Landing</a:t>
            </a:r>
            <a:r>
              <a:rPr sz="1400" b="1" spc="-50" dirty="0">
                <a:latin typeface="Tahoma"/>
                <a:cs typeface="Tahoma"/>
              </a:rPr>
              <a:t> </a:t>
            </a:r>
            <a:r>
              <a:rPr sz="1400" b="1" spc="-10" dirty="0">
                <a:latin typeface="Tahoma"/>
                <a:cs typeface="Tahoma"/>
              </a:rPr>
              <a:t>Outcome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2681</Words>
  <Application>Microsoft Office PowerPoint</Application>
  <PresentationFormat>Widescreen</PresentationFormat>
  <Paragraphs>432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 MT</vt:lpstr>
      <vt:lpstr>Calibri</vt:lpstr>
      <vt:lpstr>Tahoma</vt:lpstr>
      <vt:lpstr>Office Theme</vt:lpstr>
      <vt:lpstr>PowerPoint Presentation</vt:lpstr>
      <vt:lpstr>Presentation Contents</vt:lpstr>
      <vt:lpstr>Executive Summary</vt:lpstr>
      <vt:lpstr>Introduction</vt:lpstr>
      <vt:lpstr>Methodology</vt:lpstr>
      <vt:lpstr>Methodology</vt:lpstr>
      <vt:lpstr>Data Collection – API</vt:lpstr>
      <vt:lpstr>Data Collection – Web Scraping</vt:lpstr>
      <vt:lpstr>Data Wrangling</vt:lpstr>
      <vt:lpstr>EDA with Visualization</vt:lpstr>
      <vt:lpstr>EDA with SQL</vt:lpstr>
      <vt:lpstr>Map with Folium</vt:lpstr>
      <vt:lpstr>Dashboard with Plotly Dash</vt:lpstr>
      <vt:lpstr>Predictive Analytics</vt:lpstr>
      <vt:lpstr>Results</vt:lpstr>
      <vt:lpstr>Results Summary</vt:lpstr>
      <vt:lpstr>Flight Number vs. Launch Site</vt:lpstr>
      <vt:lpstr>Payload vs. Launch Site</vt:lpstr>
      <vt:lpstr>Success Rate by Orbit</vt:lpstr>
      <vt:lpstr>Flight Number vs. Orbit</vt:lpstr>
      <vt:lpstr>Payload vs. Orbit</vt:lpstr>
      <vt:lpstr>Launch Success over Time</vt:lpstr>
      <vt:lpstr>Launch Site Information</vt:lpstr>
      <vt:lpstr>Payload Mass</vt:lpstr>
      <vt:lpstr>Landing &amp; Mission Info</vt:lpstr>
      <vt:lpstr>Boosters</vt:lpstr>
      <vt:lpstr>Failed Landings on Drone Ship</vt:lpstr>
      <vt:lpstr>Count of Successful Landings</vt:lpstr>
      <vt:lpstr>Launch Site Analysis</vt:lpstr>
      <vt:lpstr>Launch Sites</vt:lpstr>
      <vt:lpstr>Launch Outcomes</vt:lpstr>
      <vt:lpstr>Distance to Proximities</vt:lpstr>
      <vt:lpstr>Distance to Proximities</vt:lpstr>
      <vt:lpstr>Dashboard with Plotly</vt:lpstr>
      <vt:lpstr>Launch Success by Site</vt:lpstr>
      <vt:lpstr>Launch Success (KSC LC-29A)</vt:lpstr>
      <vt:lpstr>Payload Mass and Success</vt:lpstr>
      <vt:lpstr>Predictive Analytics</vt:lpstr>
      <vt:lpstr>Classification</vt:lpstr>
      <vt:lpstr>Confusion Matrices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Foss</dc:creator>
  <cp:lastModifiedBy>Pritpal Singh</cp:lastModifiedBy>
  <cp:revision>2</cp:revision>
  <dcterms:created xsi:type="dcterms:W3CDTF">2023-08-13T04:29:43Z</dcterms:created>
  <dcterms:modified xsi:type="dcterms:W3CDTF">2023-08-13T04:32:42Z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2023-02-04T00:00:00Z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2023-08-13T00:00:00Z</vt:filetime>
  </property>
  <property fmtid="{D5CDD505-2E9C-101B-9397-08002B2CF9AE}" pid="5" name="Producer">
    <vt:lpwstr>Microsoft® PowerPoint® for Microsoft 365</vt:lpwstr>
  </property>
</Properties>
</file>